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39" r:id="rId1"/>
    <p:sldMasterId id="2147483807" r:id="rId2"/>
    <p:sldMasterId id="2147483980" r:id="rId3"/>
    <p:sldMasterId id="2147484201" r:id="rId4"/>
    <p:sldMasterId id="2147484241" r:id="rId5"/>
    <p:sldMasterId id="2147484257" r:id="rId6"/>
    <p:sldMasterId id="2147484273" r:id="rId7"/>
    <p:sldMasterId id="2147484289" r:id="rId8"/>
    <p:sldMasterId id="2147484295" r:id="rId9"/>
  </p:sldMasterIdLst>
  <p:notesMasterIdLst>
    <p:notesMasterId r:id="rId32"/>
  </p:notesMasterIdLst>
  <p:handoutMasterIdLst>
    <p:handoutMasterId r:id="rId33"/>
  </p:handoutMasterIdLst>
  <p:sldIdLst>
    <p:sldId id="1553" r:id="rId10"/>
    <p:sldId id="1588" r:id="rId11"/>
    <p:sldId id="1662" r:id="rId12"/>
    <p:sldId id="1721" r:id="rId13"/>
    <p:sldId id="1733" r:id="rId14"/>
    <p:sldId id="1716" r:id="rId15"/>
    <p:sldId id="1731" r:id="rId16"/>
    <p:sldId id="1700" r:id="rId17"/>
    <p:sldId id="1734" r:id="rId18"/>
    <p:sldId id="1728" r:id="rId19"/>
    <p:sldId id="1736" r:id="rId20"/>
    <p:sldId id="1732" r:id="rId21"/>
    <p:sldId id="1718" r:id="rId22"/>
    <p:sldId id="1735" r:id="rId23"/>
    <p:sldId id="1651" r:id="rId24"/>
    <p:sldId id="1722" r:id="rId25"/>
    <p:sldId id="1723" r:id="rId26"/>
    <p:sldId id="1724" r:id="rId27"/>
    <p:sldId id="1725" r:id="rId28"/>
    <p:sldId id="1726" r:id="rId29"/>
    <p:sldId id="1727" r:id="rId30"/>
    <p:sldId id="1729" r:id="rId31"/>
  </p:sldIdLst>
  <p:sldSz cx="9144000" cy="6858000" type="screen4x3"/>
  <p:notesSz cx="7010400" cy="92964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457086-E2BD-466D-B841-FF143ACAC09B}">
          <p14:sldIdLst>
            <p14:sldId id="1553"/>
            <p14:sldId id="1588"/>
            <p14:sldId id="1662"/>
            <p14:sldId id="1721"/>
            <p14:sldId id="1733"/>
            <p14:sldId id="1716"/>
            <p14:sldId id="1731"/>
            <p14:sldId id="1700"/>
            <p14:sldId id="1734"/>
            <p14:sldId id="1728"/>
            <p14:sldId id="1736"/>
            <p14:sldId id="1732"/>
            <p14:sldId id="1718"/>
            <p14:sldId id="1735"/>
            <p14:sldId id="1651"/>
            <p14:sldId id="1722"/>
            <p14:sldId id="1723"/>
            <p14:sldId id="1724"/>
            <p14:sldId id="1725"/>
            <p14:sldId id="1726"/>
            <p14:sldId id="1727"/>
            <p14:sldId id="1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DC6"/>
    <a:srgbClr val="295B8E"/>
    <a:srgbClr val="8E2929"/>
    <a:srgbClr val="C69494"/>
    <a:srgbClr val="4D4D4D"/>
    <a:srgbClr val="BECDDD"/>
    <a:srgbClr val="C5C5C5"/>
    <a:srgbClr val="8E295B"/>
    <a:srgbClr val="5B8E29"/>
    <a:srgbClr val="8E5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779" autoAdjust="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1jdbdo\Documents\NYC%20QCEW%20by%20Industry%202010%202014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rb.win.frb.org\B1\home\RE\A-C\B1JDBDO\FRBNY%20Surveys\2019%20Surveys\Dec%202019%20-%20Prices\Dec%202019%20SQ%20Tables%20and%20Charts%2012-12-19%20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rb.win.frb.org\B1\home\RE\A-C\B1JDBDO\FRBNY%20Surveys\2019%20Surveys\Dec%202019%20-%20Prices\Dec%202019%20SQ%20Tables%20and%20Charts%2012-12-19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Earnings vs Job Growth (2010-18)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Selected NYC Industries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64670295866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50971223754709E-2"/>
          <c:y val="0.1266109594182992"/>
          <c:w val="0.86846620536517749"/>
          <c:h val="0.80593986428398146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strRef>
                  <c:f>'Summary Sheet'!$B$112</c:f>
                  <c:strCache>
                    <c:ptCount val="1"/>
                    <c:pt idx="0">
                      <c:v> Apparel Manufacturing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{88320720-220C-42CD-A2C6-84BA3A7D5B61}</c15:txfldGUID>
                      <c15:f>'Summary Sheet'!$B$112</c15:f>
                      <c15:dlblFieldTableCache>
                        <c:ptCount val="1"/>
                        <c:pt idx="0">
                          <c:v> Apparel Manufacturing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1158-4DFB-AB74-63EC064259CD}"/>
                </c:ext>
              </c:extLst>
            </c:dLbl>
            <c:dLbl>
              <c:idx val="1"/>
              <c:layout>
                <c:manualLayout>
                  <c:x val="-8.6279568139268847E-2"/>
                  <c:y val="-3.8281480409734073E-2"/>
                </c:manualLayout>
              </c:layout>
              <c:tx>
                <c:rich>
                  <a:bodyPr/>
                  <a:lstStyle/>
                  <a:p>
                    <a:fld id="{E1372D31-21BE-43E5-B8BB-5D8F0315D4FB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{E1372D31-21BE-43E5-B8BB-5D8F0315D4FB}</c15:txfldGUID>
                      <c15:f>'Summary Sheet'!$B$113</c15:f>
                      <c15:dlblFieldTableCache>
                        <c:ptCount val="1"/>
                        <c:pt idx="0">
                          <c:v> Construction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158-4DFB-AB74-63EC064259CD}"/>
                </c:ext>
              </c:extLst>
            </c:dLbl>
            <c:dLbl>
              <c:idx val="2"/>
              <c:layout>
                <c:manualLayout>
                  <c:x val="-3.0709676795333013E-2"/>
                  <c:y val="-4.029629516814179E-3"/>
                </c:manualLayout>
              </c:layout>
              <c:tx>
                <c:rich>
                  <a:bodyPr/>
                  <a:lstStyle/>
                  <a:p>
                    <a:fld id="{41E9697A-29BE-4377-A9D5-6716CEEDBA40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{41E9697A-29BE-4377-A9D5-6716CEEDBA40}</c15:txfldGUID>
                      <c15:f>'Summary Sheet'!$B$114</c15:f>
                      <c15:dlblFieldTableCache>
                        <c:ptCount val="1"/>
                        <c:pt idx="0">
                          <c:v> Computer and Electronic Product Mfg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1158-4DFB-AB74-63EC064259CD}"/>
                </c:ext>
              </c:extLst>
            </c:dLbl>
            <c:dLbl>
              <c:idx val="3"/>
              <c:layout>
                <c:manualLayout>
                  <c:x val="-8.9204299262633832E-2"/>
                  <c:y val="4.2311109926548102E-2"/>
                </c:manualLayout>
              </c:layout>
              <c:tx>
                <c:rich>
                  <a:bodyPr/>
                  <a:lstStyle/>
                  <a:p>
                    <a:fld id="{778D04B7-147F-4C56-939B-EF218051261C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{778D04B7-147F-4C56-939B-EF218051261C}</c15:txfldGUID>
                      <c15:f>'Summary Sheet'!$B$115</c15:f>
                      <c15:dlblFieldTableCache>
                        <c:ptCount val="1"/>
                        <c:pt idx="0">
                          <c:v> Food and Beverage Stores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158-4DFB-AB74-63EC064259CD}"/>
                </c:ext>
              </c:extLst>
            </c:dLbl>
            <c:dLbl>
              <c:idx val="4"/>
              <c:layout>
                <c:manualLayout>
                  <c:x val="-7.311827808412609E-2"/>
                  <c:y val="3.6266665651326947E-2"/>
                </c:manualLayout>
              </c:layout>
              <c:tx>
                <c:rich>
                  <a:bodyPr/>
                  <a:lstStyle/>
                  <a:p>
                    <a:fld id="{9D04C038-7F2A-4183-91B2-42991B0D57AF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{9D04C038-7F2A-4183-91B2-42991B0D57AF}</c15:txfldGUID>
                      <c15:f>'Summary Sheet'!$B$116</c15:f>
                      <c15:dlblFieldTableCache>
                        <c:ptCount val="1"/>
                        <c:pt idx="0">
                          <c:v> Air Transportation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1158-4DFB-AB74-63EC064259CD}"/>
                </c:ext>
              </c:extLst>
            </c:dLbl>
            <c:dLbl>
              <c:idx val="5"/>
              <c:layout>
                <c:manualLayout>
                  <c:x val="-0.10821505156450661"/>
                  <c:y val="-0.26394073335132395"/>
                </c:manualLayout>
              </c:layout>
              <c:tx>
                <c:rich>
                  <a:bodyPr/>
                  <a:lstStyle/>
                  <a:p>
                    <a:fld id="{AAE2F46B-E4E4-4D54-B6C8-2541B10ACB30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{AAE2F46B-E4E4-4D54-B6C8-2541B10ACB30}</c15:txfldGUID>
                      <c15:f>'Summary Sheet'!$B$117</c15:f>
                      <c15:dlblFieldTableCache>
                        <c:ptCount val="1"/>
                        <c:pt idx="0">
                          <c:v> Support Activities for Transportation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1158-4DFB-AB74-63EC064259C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04273D4-D8F7-450B-9EFB-7729B879938A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{E04273D4-D8F7-450B-9EFB-7729B879938A}</c15:txfldGUID>
                      <c15:f>'Summary Sheet'!$B$118</c15:f>
                      <c15:dlblFieldTableCache>
                        <c:ptCount val="1"/>
                        <c:pt idx="0">
                          <c:v> Nonstore Retailers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1158-4DFB-AB74-63EC064259CD}"/>
                </c:ext>
              </c:extLst>
            </c:dLbl>
            <c:dLbl>
              <c:idx val="7"/>
              <c:layout>
                <c:manualLayout>
                  <c:x val="-6.8731181399078523E-2"/>
                  <c:y val="-3.8281480409733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Movies &amp; Sound</a:t>
                    </a:r>
                  </a:p>
                  <a:p>
                    <a:r>
                      <a:rPr lang="en-US" dirty="0" smtClean="0"/>
                      <a:t> Recording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158-4DFB-AB74-63EC064259CD}"/>
                </c:ext>
              </c:extLst>
            </c:dLbl>
            <c:dLbl>
              <c:idx val="8"/>
              <c:layout>
                <c:manualLayout>
                  <c:x val="0"/>
                  <c:y val="-6.04444427522115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Telecom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158-4DFB-AB74-63EC064259C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D45A80D5-06A1-4972-A3A5-AD33CC36F972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{D45A80D5-06A1-4972-A3A5-AD33CC36F972}</c15:txfldGUID>
                      <c15:f>'Summary Sheet'!$B$121</c15:f>
                      <c15:dlblFieldTableCache>
                        <c:ptCount val="1"/>
                        <c:pt idx="0">
                          <c:v> ISPs, Search Portals, &amp; Data Processing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1158-4DFB-AB74-63EC064259C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AAB67A02-E24F-4A98-8AB8-C60AA1761FC9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{AAB67A02-E24F-4A98-8AB8-C60AA1761FC9}</c15:txfldGUID>
                      <c15:f>'Summary Sheet'!$B$122</c15:f>
                      <c15:dlblFieldTableCache>
                        <c:ptCount val="1"/>
                        <c:pt idx="0">
                          <c:v> Other Information Services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1158-4DFB-AB74-63EC064259CD}"/>
                </c:ext>
              </c:extLst>
            </c:dLbl>
            <c:dLbl>
              <c:idx val="11"/>
              <c:layout>
                <c:manualLayout>
                  <c:x val="-3.8021504603745565E-2"/>
                  <c:y val="-5.8429627993804523E-2"/>
                </c:manualLayout>
              </c:layout>
              <c:tx>
                <c:rich>
                  <a:bodyPr/>
                  <a:lstStyle/>
                  <a:p>
                    <a:fld id="{D592C2F8-3DEA-4039-8766-628CA67F11DE}" type="CELLREF">
                      <a:rPr lang="en-US"/>
                      <a:pPr/>
                      <a:t>[CELLREF]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{D592C2F8-3DEA-4039-8766-628CA67F11DE}</c15:txfldGUID>
                      <c15:f>'Summary Sheet'!$B$123</c15:f>
                      <c15:dlblFieldTableCache>
                        <c:ptCount val="1"/>
                        <c:pt idx="0">
                          <c:v> Finance and Insurance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1158-4DFB-AB74-63EC064259CD}"/>
                </c:ext>
              </c:extLst>
            </c:dLbl>
            <c:dLbl>
              <c:idx val="12"/>
              <c:layout>
                <c:manualLayout>
                  <c:x val="-1.608607875195505E-2"/>
                  <c:y val="7.9323415685317031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D4C810-8AC2-4101-A452-B4BD4C2E95EB}" type="CELLREF">
                      <a:rPr lang="en-US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07354604879763"/>
                      <c:h val="6.0414299854251147E-2"/>
                    </c:manualLayout>
                  </c15:layout>
                  <c15:dlblFieldTable>
                    <c15:dlblFTEntry>
                      <c15:txfldGUID>{3DD4C810-8AC2-4101-A452-B4BD4C2E95EB}</c15:txfldGUID>
                      <c15:f>'Summary Sheet'!$B$124</c15:f>
                      <c15:dlblFieldTableCache>
                        <c:ptCount val="1"/>
                        <c:pt idx="0">
                          <c:v> Professional and Technical Services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1158-4DFB-AB74-63EC064259CD}"/>
                </c:ext>
              </c:extLst>
            </c:dLbl>
            <c:dLbl>
              <c:idx val="13"/>
              <c:layout>
                <c:manualLayout>
                  <c:x val="-2.2666608632631778E-2"/>
                  <c:y val="-1.00739944686196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991EE7-892A-4EED-B46E-852492F3A5AB}" type="CELLREF">
                      <a:rPr lang="en-US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11391827725505"/>
                      <c:h val="6.0414299854251147E-2"/>
                    </c:manualLayout>
                  </c15:layout>
                  <c15:dlblFieldTable>
                    <c15:dlblFTEntry>
                      <c15:txfldGUID>{8A991EE7-892A-4EED-B46E-852492F3A5AB}</c15:txfldGUID>
                      <c15:f>'Summary Sheet'!$B$125</c15:f>
                      <c15:dlblFieldTableCache>
                        <c:ptCount val="1"/>
                        <c:pt idx="0">
                          <c:v> Ambulatory Health Care Services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1158-4DFB-AB74-63EC064259CD}"/>
                </c:ext>
              </c:extLst>
            </c:dLbl>
            <c:dLbl>
              <c:idx val="14"/>
              <c:layout>
                <c:manualLayout>
                  <c:x val="-7.8967740330856184E-2"/>
                  <c:y val="2.21629623424775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B9F010-D2F4-458D-8118-B8E39921E089}" type="CELLREF">
                      <a:rPr lang="en-US" b="1"/>
                      <a:pPr>
                        <a:defRPr b="1"/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{70B9F010-D2F4-458D-8118-B8E39921E089}</c15:txfldGUID>
                      <c15:f>'Summary Sheet'!$B$126</c15:f>
                      <c15:dlblFieldTableCache>
                        <c:ptCount val="1"/>
                        <c:pt idx="0">
                          <c:v> Accommodation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1158-4DFB-AB74-63EC064259CD}"/>
                </c:ext>
              </c:extLst>
            </c:dLbl>
            <c:dLbl>
              <c:idx val="15"/>
              <c:layout>
                <c:manualLayout>
                  <c:x val="-9.505376150936394E-2"/>
                  <c:y val="4.02962951681410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Restaurants &amp; Bars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158-4DFB-AB74-63EC06425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'Summary Sheet'!$F$112:$F$127</c:f>
              <c:numCache>
                <c:formatCode>"$"#,##0_);[Red]\("$"#,##0\)</c:formatCode>
                <c:ptCount val="16"/>
                <c:pt idx="0">
                  <c:v>57789</c:v>
                </c:pt>
                <c:pt idx="1">
                  <c:v>81902</c:v>
                </c:pt>
                <c:pt idx="2">
                  <c:v>131408</c:v>
                </c:pt>
                <c:pt idx="3">
                  <c:v>29299</c:v>
                </c:pt>
                <c:pt idx="4">
                  <c:v>87455</c:v>
                </c:pt>
                <c:pt idx="5">
                  <c:v>51420</c:v>
                </c:pt>
                <c:pt idx="6">
                  <c:v>83995</c:v>
                </c:pt>
                <c:pt idx="7">
                  <c:v>105965</c:v>
                </c:pt>
                <c:pt idx="8">
                  <c:v>121693</c:v>
                </c:pt>
                <c:pt idx="9">
                  <c:v>179692</c:v>
                </c:pt>
                <c:pt idx="10">
                  <c:v>183537</c:v>
                </c:pt>
                <c:pt idx="11">
                  <c:v>299883</c:v>
                </c:pt>
                <c:pt idx="12">
                  <c:v>135354</c:v>
                </c:pt>
                <c:pt idx="13">
                  <c:v>44811</c:v>
                </c:pt>
                <c:pt idx="14">
                  <c:v>65560</c:v>
                </c:pt>
                <c:pt idx="15">
                  <c:v>31519</c:v>
                </c:pt>
              </c:numCache>
            </c:numRef>
          </c:xVal>
          <c:yVal>
            <c:numRef>
              <c:f>'Summary Sheet'!$N$112:$N$127</c:f>
              <c:numCache>
                <c:formatCode>0.0%</c:formatCode>
                <c:ptCount val="16"/>
                <c:pt idx="0">
                  <c:v>-0.29071500983958498</c:v>
                </c:pt>
                <c:pt idx="1">
                  <c:v>0.41435952024813494</c:v>
                </c:pt>
                <c:pt idx="2">
                  <c:v>0.448943661971831</c:v>
                </c:pt>
                <c:pt idx="3">
                  <c:v>0.21630640427845726</c:v>
                </c:pt>
                <c:pt idx="4">
                  <c:v>0.19612810526713798</c:v>
                </c:pt>
                <c:pt idx="5">
                  <c:v>0.38797851831451391</c:v>
                </c:pt>
                <c:pt idx="6">
                  <c:v>0.88980028530670463</c:v>
                </c:pt>
                <c:pt idx="7">
                  <c:v>0.45269662247285369</c:v>
                </c:pt>
                <c:pt idx="8">
                  <c:v>-0.13208384710234278</c:v>
                </c:pt>
                <c:pt idx="9">
                  <c:v>1.0067664547877793</c:v>
                </c:pt>
                <c:pt idx="10">
                  <c:v>1.5578238738985277</c:v>
                </c:pt>
                <c:pt idx="11">
                  <c:v>8.950958400638287E-2</c:v>
                </c:pt>
                <c:pt idx="12">
                  <c:v>0.29347888999646288</c:v>
                </c:pt>
                <c:pt idx="13">
                  <c:v>0.70829117780224826</c:v>
                </c:pt>
                <c:pt idx="14">
                  <c:v>0.2340188598777424</c:v>
                </c:pt>
                <c:pt idx="15">
                  <c:v>0.50694165567093119</c:v>
                </c:pt>
              </c:numCache>
            </c:numRef>
          </c:yVal>
          <c:bubbleSize>
            <c:numRef>
              <c:f>'Summary Sheet'!$E$112:$E$127</c:f>
              <c:numCache>
                <c:formatCode>#,##0</c:formatCode>
                <c:ptCount val="16"/>
                <c:pt idx="0">
                  <c:v>11894</c:v>
                </c:pt>
                <c:pt idx="1">
                  <c:v>154127</c:v>
                </c:pt>
                <c:pt idx="2">
                  <c:v>4115</c:v>
                </c:pt>
                <c:pt idx="3">
                  <c:v>81647</c:v>
                </c:pt>
                <c:pt idx="4">
                  <c:v>31634</c:v>
                </c:pt>
                <c:pt idx="5">
                  <c:v>20159</c:v>
                </c:pt>
                <c:pt idx="6">
                  <c:v>15897</c:v>
                </c:pt>
                <c:pt idx="7">
                  <c:v>48430</c:v>
                </c:pt>
                <c:pt idx="8">
                  <c:v>17597</c:v>
                </c:pt>
                <c:pt idx="9">
                  <c:v>9787</c:v>
                </c:pt>
                <c:pt idx="10">
                  <c:v>46734</c:v>
                </c:pt>
                <c:pt idx="11">
                  <c:v>333196</c:v>
                </c:pt>
                <c:pt idx="12">
                  <c:v>402259</c:v>
                </c:pt>
                <c:pt idx="13">
                  <c:v>305615</c:v>
                </c:pt>
                <c:pt idx="14">
                  <c:v>52083</c:v>
                </c:pt>
                <c:pt idx="15">
                  <c:v>315210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0-1158-4DFB-AB74-63EC06425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568442512"/>
        <c:axId val="568440944"/>
      </c:bubbleChart>
      <c:valAx>
        <c:axId val="56844251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40944"/>
        <c:crosses val="autoZero"/>
        <c:crossBetween val="midCat"/>
      </c:valAx>
      <c:valAx>
        <c:axId val="5684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442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8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% Change in Wages Paid</a:t>
            </a:r>
          </a:p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b="1" i="0" u="none" strike="noStrike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Leaders (Service Sector) Survey  </a:t>
            </a:r>
          </a:p>
        </c:rich>
      </c:tx>
      <c:layout>
        <c:manualLayout>
          <c:xMode val="edge"/>
          <c:yMode val="edge"/>
          <c:x val="0.14690189499483469"/>
          <c:y val="2.42408137002605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0946800711101763E-2"/>
          <c:y val="0.18604910788831119"/>
          <c:w val="0.90001561821605369"/>
          <c:h val="0.6679643530635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'Wage Chart Data'!$I$13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C69494"/>
            </a:solidFill>
          </c:spPr>
          <c:invertIfNegative val="0"/>
          <c:cat>
            <c:strRef>
              <c:f>'Wage Chart Data'!$H$14:$H$22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Nov.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'Wage Chart Data'!$I$14:$I$22</c:f>
              <c:numCache>
                <c:formatCode>0.0</c:formatCode>
                <c:ptCount val="9"/>
                <c:pt idx="0">
                  <c:v>2.3736842105263158</c:v>
                </c:pt>
                <c:pt idx="1">
                  <c:v>2.0253521126760563</c:v>
                </c:pt>
                <c:pt idx="2">
                  <c:v>2.2393617021276597</c:v>
                </c:pt>
                <c:pt idx="3">
                  <c:v>3.5646017699115045</c:v>
                </c:pt>
                <c:pt idx="4">
                  <c:v>2.5533582089552236</c:v>
                </c:pt>
                <c:pt idx="5">
                  <c:v>3.1307453416149067</c:v>
                </c:pt>
                <c:pt idx="6">
                  <c:v>3.1492647058823531</c:v>
                </c:pt>
                <c:pt idx="7">
                  <c:v>4.2936619718309865</c:v>
                </c:pt>
                <c:pt idx="8">
                  <c:v>3.8422872340425527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1-4323-BB06-F9C35450EFFB}"/>
            </c:ext>
          </c:extLst>
        </c:ser>
        <c:ser>
          <c:idx val="1"/>
          <c:order val="1"/>
          <c:tx>
            <c:strRef>
              <c:f>'Wage Chart Data'!$J$13</c:f>
              <c:strCache>
                <c:ptCount val="1"/>
                <c:pt idx="0">
                  <c:v>Next Year </c:v>
                </c:pt>
              </c:strCache>
            </c:strRef>
          </c:tx>
          <c:spPr>
            <a:solidFill>
              <a:srgbClr val="8E2929"/>
            </a:solidFill>
          </c:spPr>
          <c:invertIfNegative val="0"/>
          <c:cat>
            <c:strRef>
              <c:f>'Wage Chart Data'!$H$14:$H$22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Nov.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'Wage Chart Data'!$J$14:$J$22</c:f>
              <c:numCache>
                <c:formatCode>0.0</c:formatCode>
                <c:ptCount val="9"/>
                <c:pt idx="0">
                  <c:v>2.263157894736842</c:v>
                </c:pt>
                <c:pt idx="1">
                  <c:v>2.0652777777777778</c:v>
                </c:pt>
                <c:pt idx="2">
                  <c:v>2.5478723404255321</c:v>
                </c:pt>
                <c:pt idx="3">
                  <c:v>3.7882882882882885</c:v>
                </c:pt>
                <c:pt idx="4">
                  <c:v>3.3526119402985075</c:v>
                </c:pt>
                <c:pt idx="5">
                  <c:v>3.4038509316770185</c:v>
                </c:pt>
                <c:pt idx="6">
                  <c:v>2.9460431654676258</c:v>
                </c:pt>
                <c:pt idx="7">
                  <c:v>3.8874125874125873</c:v>
                </c:pt>
                <c:pt idx="8">
                  <c:v>4.3523809523809529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1-4323-BB06-F9C35450E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396096"/>
        <c:axId val="491447040"/>
      </c:barChart>
      <c:catAx>
        <c:axId val="4913960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2700000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1447040"/>
        <c:crosses val="autoZero"/>
        <c:auto val="1"/>
        <c:lblAlgn val="ctr"/>
        <c:lblOffset val="100"/>
        <c:noMultiLvlLbl val="0"/>
      </c:catAx>
      <c:valAx>
        <c:axId val="491447040"/>
        <c:scaling>
          <c:orientation val="minMax"/>
          <c:max val="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1396096"/>
        <c:crosses val="autoZero"/>
        <c:crossBetween val="between"/>
        <c:majorUnit val="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5153697549208918"/>
          <c:y val="0.24636237254553053"/>
          <c:w val="0.27781230549322877"/>
          <c:h val="7.8589456606659419E-2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800" b="1" i="0" u="none" strike="noStrike" baseline="0" dirty="0" smtClean="0">
                <a:effectLst/>
              </a:rPr>
              <a:t>Estimated </a:t>
            </a:r>
            <a:r>
              <a:rPr lang="en-US" sz="2800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% Change in Wages Paid</a:t>
            </a:r>
          </a:p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b="1" i="0" u="none" strike="noStrike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Empire State Manufacturing Survey  </a:t>
            </a:r>
          </a:p>
        </c:rich>
      </c:tx>
      <c:layout>
        <c:manualLayout>
          <c:xMode val="edge"/>
          <c:yMode val="edge"/>
          <c:x val="0.14397203762582816"/>
          <c:y val="6.063662331821591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6297569285320819E-2"/>
          <c:y val="0.1900884748590754"/>
          <c:w val="0.90001561821605369"/>
          <c:h val="0.6679643530635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'Wage Chart Data'!$C$13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94ADC6"/>
            </a:solidFill>
          </c:spPr>
          <c:invertIfNegative val="0"/>
          <c:cat>
            <c:strRef>
              <c:f>'Wage Chart Data'!$B$14:$B$22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Nov.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'Wage Chart Data'!$C$14:$C$22</c:f>
              <c:numCache>
                <c:formatCode>0.0</c:formatCode>
                <c:ptCount val="9"/>
                <c:pt idx="0">
                  <c:v>2.395294117647059</c:v>
                </c:pt>
                <c:pt idx="1">
                  <c:v>2.7363636363636363</c:v>
                </c:pt>
                <c:pt idx="2">
                  <c:v>2.5136986301369864</c:v>
                </c:pt>
                <c:pt idx="3">
                  <c:v>2.7157303370786514</c:v>
                </c:pt>
                <c:pt idx="4">
                  <c:v>3.2563829787234044</c:v>
                </c:pt>
                <c:pt idx="5">
                  <c:v>3.3200934579439254</c:v>
                </c:pt>
                <c:pt idx="6">
                  <c:v>3.4376984126984129</c:v>
                </c:pt>
                <c:pt idx="7">
                  <c:v>4.4775182481751834</c:v>
                </c:pt>
                <c:pt idx="8">
                  <c:v>3.6041666666666665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3-47B6-9781-B4DC9AC83DE5}"/>
            </c:ext>
          </c:extLst>
        </c:ser>
        <c:ser>
          <c:idx val="1"/>
          <c:order val="1"/>
          <c:tx>
            <c:strRef>
              <c:f>'Wage Chart Data'!$D$13</c:f>
              <c:strCache>
                <c:ptCount val="1"/>
                <c:pt idx="0">
                  <c:v>Next Year</c:v>
                </c:pt>
              </c:strCache>
            </c:strRef>
          </c:tx>
          <c:spPr>
            <a:solidFill>
              <a:srgbClr val="295B8E"/>
            </a:solidFill>
          </c:spPr>
          <c:invertIfNegative val="0"/>
          <c:cat>
            <c:strRef>
              <c:f>'Wage Chart Data'!$B$14:$B$22</c:f>
              <c:strCache>
                <c:ptCount val="9"/>
                <c:pt idx="0">
                  <c:v>Dec. 2011</c:v>
                </c:pt>
                <c:pt idx="1">
                  <c:v>Dec. 2012</c:v>
                </c:pt>
                <c:pt idx="2">
                  <c:v>Nov. 2013</c:v>
                </c:pt>
                <c:pt idx="3">
                  <c:v>Dec. 2014</c:v>
                </c:pt>
                <c:pt idx="4">
                  <c:v>Dec. 2015</c:v>
                </c:pt>
                <c:pt idx="5">
                  <c:v>Dec. 2016</c:v>
                </c:pt>
                <c:pt idx="6">
                  <c:v>Dec. 2017</c:v>
                </c:pt>
                <c:pt idx="7">
                  <c:v>Dec. 2018</c:v>
                </c:pt>
                <c:pt idx="8">
                  <c:v>Dec. 2019</c:v>
                </c:pt>
              </c:strCache>
            </c:strRef>
          </c:cat>
          <c:val>
            <c:numRef>
              <c:f>'Wage Chart Data'!$D$14:$D$22</c:f>
              <c:numCache>
                <c:formatCode>0.0</c:formatCode>
                <c:ptCount val="9"/>
                <c:pt idx="0">
                  <c:v>2.7674418604651163</c:v>
                </c:pt>
                <c:pt idx="1">
                  <c:v>3.113953488372093</c:v>
                </c:pt>
                <c:pt idx="2">
                  <c:v>2.5916666666666668</c:v>
                </c:pt>
                <c:pt idx="3">
                  <c:v>3.0528089887640446</c:v>
                </c:pt>
                <c:pt idx="4">
                  <c:v>2.8260416666666668</c:v>
                </c:pt>
                <c:pt idx="5">
                  <c:v>3.8004587155963301</c:v>
                </c:pt>
                <c:pt idx="6">
                  <c:v>3.6686046511627906</c:v>
                </c:pt>
                <c:pt idx="7">
                  <c:v>4.1819148936170212</c:v>
                </c:pt>
                <c:pt idx="8">
                  <c:v>3.730534351145038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33-47B6-9781-B4DC9AC83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396096"/>
        <c:axId val="491447040"/>
      </c:barChart>
      <c:catAx>
        <c:axId val="49139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1447040"/>
        <c:crosses val="autoZero"/>
        <c:auto val="1"/>
        <c:lblAlgn val="ctr"/>
        <c:lblOffset val="100"/>
        <c:noMultiLvlLbl val="0"/>
      </c:catAx>
      <c:valAx>
        <c:axId val="491447040"/>
        <c:scaling>
          <c:orientation val="minMax"/>
          <c:max val="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1396096"/>
        <c:crosses val="autoZero"/>
        <c:crossBetween val="between"/>
        <c:majorUnit val="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5153697549208918"/>
          <c:y val="0.26133638798533232"/>
          <c:w val="0.31443552260581054"/>
          <c:h val="7.0020995166436228E-2"/>
        </c:manualLayout>
      </c:layout>
      <c:overlay val="0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0.18413</cdr:x>
      <cdr:y>0.41538</cdr:y>
    </cdr:from>
    <cdr:to>
      <cdr:x>0.20168</cdr:x>
      <cdr:y>0.64507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599080" y="2618255"/>
          <a:ext cx="152400" cy="1447800"/>
        </a:xfrm>
        <a:prstGeom xmlns:a="http://schemas.openxmlformats.org/drawingml/2006/main" prst="straightConnector1">
          <a:avLst/>
        </a:prstGeom>
        <a:ln xmlns:a="http://schemas.openxmlformats.org/drawingml/2006/main" w="22225"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0.04799</cdr:x>
      <cdr:y>0.13502</cdr:y>
    </cdr:from>
    <cdr:to>
      <cdr:x>0.23647</cdr:x>
      <cdr:y>0.18836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6075" y="866510"/>
          <a:ext cx="1634001" cy="342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Average 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% Change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0.03561</cdr:x>
      <cdr:y>0.13835</cdr:y>
    </cdr:from>
    <cdr:to>
      <cdr:x>0.24831</cdr:x>
      <cdr:y>0.19169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733" y="869940"/>
          <a:ext cx="1843974" cy="335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Average % Change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5" y="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r">
              <a:defRPr sz="1200"/>
            </a:lvl1pPr>
          </a:lstStyle>
          <a:p>
            <a:fld id="{8E5EE8BA-DBFA-44C7-878F-AC2AFA0AECCB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5" y="882996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r">
              <a:defRPr sz="1200"/>
            </a:lvl1pPr>
          </a:lstStyle>
          <a:p>
            <a:fld id="{B0A5BEA9-0F47-47DB-9FDD-64BD5B4F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1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5" y="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/>
          <a:lstStyle>
            <a:lvl1pPr algn="r">
              <a:defRPr sz="1200"/>
            </a:lvl1pPr>
          </a:lstStyle>
          <a:p>
            <a:fld id="{41C1230E-E780-4A8E-94B9-8EC7D4008D59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4" tIns="46541" rIns="93084" bIns="465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84" tIns="46541" rIns="93084" bIns="465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5" y="8829967"/>
            <a:ext cx="3037840" cy="464820"/>
          </a:xfrm>
          <a:prstGeom prst="rect">
            <a:avLst/>
          </a:prstGeom>
        </p:spPr>
        <p:txBody>
          <a:bodyPr vert="horz" lIns="93084" tIns="46541" rIns="93084" bIns="46541" rtlCol="0" anchor="b"/>
          <a:lstStyle>
            <a:lvl1pPr algn="r">
              <a:defRPr sz="1200"/>
            </a:lvl1pPr>
          </a:lstStyle>
          <a:p>
            <a:fld id="{08BBD9A4-DA3B-4C99-AA84-08AAF5D58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54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D9A4-DA3B-4C99-AA84-08AAF5D58D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7222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532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6612" cy="34861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4" y="4416113"/>
            <a:ext cx="5607711" cy="4185531"/>
          </a:xfrm>
          <a:noFill/>
          <a:ln/>
        </p:spPr>
        <p:txBody>
          <a:bodyPr/>
          <a:lstStyle/>
          <a:p>
            <a:pPr marL="225346" marR="0" indent="-225346" algn="l" defTabSz="9038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BD9A4-DA3B-4C99-AA84-08AAF5D58D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1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6612" cy="34861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4" y="4416113"/>
            <a:ext cx="5607711" cy="418553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endParaRPr lang="en-US" baseline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BD9A4-DA3B-4C99-AA84-08AAF5D58D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9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6612" cy="34861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4" y="4416113"/>
            <a:ext cx="5607711" cy="418553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endParaRPr lang="en-US" baseline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BD9A4-DA3B-4C99-AA84-08AAF5D58D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5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6612" cy="34861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112"/>
            <a:ext cx="5607711" cy="4185531"/>
          </a:xfrm>
          <a:noFill/>
          <a:ln/>
        </p:spPr>
        <p:txBody>
          <a:bodyPr/>
          <a:lstStyle/>
          <a:p>
            <a:pPr marL="225346" indent="-225346" defTabSz="903831">
              <a:defRPr/>
            </a:pPr>
            <a:r>
              <a:rPr lang="en-US" baseline="0" dirty="0" smtClean="0"/>
              <a:t>Nov 17 2019</a:t>
            </a:r>
          </a:p>
          <a:p>
            <a:pPr marL="225346" indent="-225346" defTabSz="903831">
              <a:defRPr/>
            </a:pPr>
            <a:endParaRPr lang="en-US" baseline="0" dirty="0" smtClean="0"/>
          </a:p>
          <a:p>
            <a:pPr marL="225346" indent="-225346" defTabSz="903831">
              <a:defRPr/>
            </a:pPr>
            <a:r>
              <a:rPr lang="en-US" baseline="0" dirty="0" smtClean="0"/>
              <a:t>S 5.49 9.08</a:t>
            </a:r>
          </a:p>
          <a:p>
            <a:pPr marL="225346" indent="-225346" defTabSz="903831">
              <a:defRPr/>
            </a:pPr>
            <a:r>
              <a:rPr lang="en-US" baseline="0" dirty="0" smtClean="0"/>
              <a:t>P 0.39 1.57</a:t>
            </a:r>
          </a:p>
          <a:p>
            <a:pPr marL="225346" indent="-225346" defTabSz="903831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624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6612" cy="34861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4" y="4416113"/>
            <a:ext cx="5607711" cy="4185531"/>
          </a:xfrm>
          <a:noFill/>
          <a:ln/>
        </p:spPr>
        <p:txBody>
          <a:bodyPr/>
          <a:lstStyle/>
          <a:p>
            <a:pPr marL="225346" marR="0" indent="-225346" algn="l" defTabSz="9038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BD9A4-DA3B-4C99-AA84-08AAF5D58D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4F030-7B88-4515-B592-15EB81CD2B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4F030-7B88-4515-B592-15EB81CD2B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8023-EDF6-471A-B1F3-CC6DE60FB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23-8EDB-4C8A-A41A-1C6EAEE5B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8AFE-A0B5-4E02-A613-C3AB04E2C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A733-37E2-4F18-9BD0-DC59F35D6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5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79E2-4043-4783-B1B5-7F4126DA4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8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14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1999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17207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8023-EDF6-471A-B1F3-CC6DE60FB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9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7E92-E624-4374-8F88-C601488A8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9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A6CB-2CA3-4895-A040-4B5FBEC65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5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465A-1B8E-4572-8D71-A0D9E93F5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7E92-E624-4374-8F88-C601488A8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8084-E7DB-469A-8447-21CED039E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9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7BCA-996E-44F0-8ACB-2DDED94F1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2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A5C2-BF30-43CE-B9F5-4DD380E27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  <a:lvl2pPr>
              <a:defRPr sz="2800" baseline="0">
                <a:latin typeface="Arial" pitchFamily="34" charset="0"/>
              </a:defRPr>
            </a:lvl2pPr>
            <a:lvl3pPr>
              <a:defRPr sz="24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85C1-7EF9-4CF1-9611-FA4A10DD4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40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B310-C237-4B9B-AFA4-A00E092B8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E23-8EDB-4C8A-A41A-1C6EAEE5B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02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8AFE-A0B5-4E02-A613-C3AB04E2C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0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A733-37E2-4F18-9BD0-DC59F35D6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2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79E2-4043-4783-B1B5-7F4126DA43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96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A6CB-2CA3-4895-A040-4B5FBEC65F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13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09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1999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886278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962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 marL="914400" marR="0" indent="-4572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elveticaNeueLT Std" pitchFamily="34" charset="0"/>
              <a:buChar char="−"/>
              <a:tabLst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77000"/>
            <a:ext cx="8458200" cy="3048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0" spc="230" baseline="0">
                <a:latin typeface="HelveticaNeueLT Std Thin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1025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05400" y="6477000"/>
            <a:ext cx="3810000" cy="304800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HelveticaNeueLT St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540C58-0F21-4D37-9A73-3F3C04738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9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"/>
          <p:cNvSpPr>
            <a:spLocks noGrp="1"/>
          </p:cNvSpPr>
          <p:nvPr>
            <p:ph type="pic" idx="22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029200" y="1905000"/>
            <a:ext cx="3276600" cy="381000"/>
          </a:xfrm>
        </p:spPr>
        <p:txBody>
          <a:bodyPr/>
          <a:lstStyle>
            <a:lvl1pPr algn="ctr">
              <a:defRPr sz="1600" spc="0" baseline="0">
                <a:solidFill>
                  <a:schemeClr val="accent2">
                    <a:lumMod val="75000"/>
                  </a:schemeClr>
                </a:solidFill>
                <a:latin typeface="HelveticaNeue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066800" y="2514600"/>
            <a:ext cx="3276600" cy="381000"/>
          </a:xfrm>
        </p:spPr>
        <p:txBody>
          <a:bodyPr/>
          <a:lstStyle>
            <a:lvl1pPr algn="ctr">
              <a:defRPr sz="16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HelveticaNeue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66800" y="4267200"/>
            <a:ext cx="3276600" cy="381000"/>
          </a:xfrm>
        </p:spPr>
        <p:txBody>
          <a:bodyPr/>
          <a:lstStyle>
            <a:lvl1pPr algn="ctr">
              <a:defRPr sz="1600" spc="0" baseline="0">
                <a:solidFill>
                  <a:schemeClr val="accent3">
                    <a:lumMod val="50000"/>
                  </a:schemeClr>
                </a:solidFill>
                <a:latin typeface="HelveticaNeue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28600" y="6019800"/>
            <a:ext cx="4267200" cy="304800"/>
          </a:xfrm>
        </p:spPr>
        <p:txBody>
          <a:bodyPr>
            <a:noAutofit/>
          </a:bodyPr>
          <a:lstStyle>
            <a:lvl1pPr>
              <a:defRPr sz="16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648200" y="6019800"/>
            <a:ext cx="4267200" cy="304800"/>
          </a:xfrm>
        </p:spPr>
        <p:txBody>
          <a:bodyPr>
            <a:noAutofit/>
          </a:bodyPr>
          <a:lstStyle>
            <a:lvl1pPr algn="r">
              <a:defRPr sz="16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914400"/>
            <a:ext cx="3429000" cy="304800"/>
          </a:xfrm>
        </p:spPr>
        <p:txBody>
          <a:bodyPr>
            <a:noAutofit/>
          </a:bodyPr>
          <a:lstStyle>
            <a:lvl1pPr>
              <a:defRPr sz="17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638800" y="914400"/>
            <a:ext cx="3276600" cy="381000"/>
          </a:xfrm>
        </p:spPr>
        <p:txBody>
          <a:bodyPr/>
          <a:lstStyle>
            <a:lvl1pPr algn="r">
              <a:defRPr sz="1700" spc="0" baseline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228600" y="6477000"/>
            <a:ext cx="8458200" cy="3048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0" spc="230" baseline="0">
                <a:latin typeface="HelveticaNeueLT Std Thin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1025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5105400" y="6477000"/>
            <a:ext cx="3810000" cy="304800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HelveticaNeueLT St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D18BC2-72CC-4D75-88AE-5DF5C4BC7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11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28600" y="6019800"/>
            <a:ext cx="4267200" cy="304800"/>
          </a:xfrm>
        </p:spPr>
        <p:txBody>
          <a:bodyPr>
            <a:noAutofit/>
          </a:bodyPr>
          <a:lstStyle>
            <a:lvl1pPr>
              <a:defRPr sz="16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648200" y="6019800"/>
            <a:ext cx="4267200" cy="304800"/>
          </a:xfrm>
        </p:spPr>
        <p:txBody>
          <a:bodyPr>
            <a:noAutofit/>
          </a:bodyPr>
          <a:lstStyle>
            <a:lvl1pPr algn="r">
              <a:defRPr sz="16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914400"/>
            <a:ext cx="3429000" cy="304800"/>
          </a:xfrm>
        </p:spPr>
        <p:txBody>
          <a:bodyPr>
            <a:noAutofit/>
          </a:bodyPr>
          <a:lstStyle>
            <a:lvl1pPr>
              <a:defRPr sz="17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638800" y="914400"/>
            <a:ext cx="3276600" cy="381000"/>
          </a:xfrm>
        </p:spPr>
        <p:txBody>
          <a:bodyPr/>
          <a:lstStyle>
            <a:lvl1pPr algn="r">
              <a:defRPr sz="1700" spc="0" baseline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228600" y="6477000"/>
            <a:ext cx="8458200" cy="3048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0" spc="230" baseline="0">
                <a:latin typeface="HelveticaNeueLT Std Thin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1025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5105400" y="6477000"/>
            <a:ext cx="3810000" cy="304800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HelveticaNeueLT St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DA0906-278C-4CEF-B1CA-0699533F4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3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5"/>
          <p:cNvGraphicFramePr>
            <a:graphicFrameLocks/>
          </p:cNvGraphicFramePr>
          <p:nvPr/>
        </p:nvGraphicFramePr>
        <p:xfrm>
          <a:off x="254000" y="1320800"/>
          <a:ext cx="87884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358" r:id="rId3" imgW="8785097" imgH="4669941" progId="Excel.Chart.8">
                  <p:embed/>
                </p:oleObj>
              </mc:Choice>
              <mc:Fallback>
                <p:oleObj r:id="rId3" imgW="8785097" imgH="46699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320800"/>
                        <a:ext cx="87884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28600" y="6019800"/>
            <a:ext cx="4267200" cy="304800"/>
          </a:xfrm>
        </p:spPr>
        <p:txBody>
          <a:bodyPr>
            <a:noAutofit/>
          </a:bodyPr>
          <a:lstStyle>
            <a:lvl1pPr>
              <a:defRPr sz="16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648200" y="6019800"/>
            <a:ext cx="4267200" cy="304800"/>
          </a:xfrm>
        </p:spPr>
        <p:txBody>
          <a:bodyPr>
            <a:noAutofit/>
          </a:bodyPr>
          <a:lstStyle>
            <a:lvl1pPr algn="r">
              <a:defRPr sz="16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600" y="914400"/>
            <a:ext cx="3429000" cy="304800"/>
          </a:xfrm>
        </p:spPr>
        <p:txBody>
          <a:bodyPr>
            <a:noAutofit/>
          </a:bodyPr>
          <a:lstStyle>
            <a:lvl1pPr>
              <a:defRPr sz="1700" spc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638800" y="914400"/>
            <a:ext cx="3276600" cy="381000"/>
          </a:xfrm>
        </p:spPr>
        <p:txBody>
          <a:bodyPr/>
          <a:lstStyle>
            <a:lvl1pPr algn="r">
              <a:defRPr sz="1700" spc="0" baseline="0">
                <a:latin typeface="Helvetica LT St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228600" y="6477000"/>
            <a:ext cx="8458200" cy="304800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 b="0" spc="230" baseline="0">
                <a:latin typeface="HelveticaNeueLT Std Thin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sz="1025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5105400" y="6477000"/>
            <a:ext cx="3810000" cy="304800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HelveticaNeueLT Std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2F3B76-F1DC-4F2B-A557-71069532D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64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96692-5738-4A29-BDB0-861FBB7A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012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8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054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6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465A-1B8E-4572-8D71-A0D9E93F5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73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66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_1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16106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246514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4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01761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158818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41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4-R14-FedPPT_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056813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866697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_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F5052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817412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8084-E7DB-469A-8447-21CED039E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03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pic>
        <p:nvPicPr>
          <p:cNvPr id="9" name="Picture 8" descr="3184-R14-FedPPT_8_Croppe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0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73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7_cropp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93008"/>
            <a:ext cx="9144000" cy="151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3575304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16636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defTabSz="457200">
              <a:lnSpc>
                <a:spcPts val="900"/>
              </a:lnSpc>
              <a:defRPr/>
            </a:pPr>
            <a:r>
              <a:rPr lang="en-US" sz="900" i="1" dirty="0">
                <a:solidFill>
                  <a:prstClr val="white"/>
                </a:solidFill>
                <a:cs typeface="Arial"/>
              </a:rPr>
              <a:t>for internal use only</a:t>
            </a: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880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709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5750" y="1033463"/>
            <a:ext cx="8553450" cy="5095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7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srgbClr val="4F505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4F505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A5C2-BF30-43CE-B9F5-4DD380E27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srgbClr val="4F505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4F505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1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_1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59529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183783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4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17768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00208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7BCA-996E-44F0-8ACB-2DDED94F1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05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99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4-R14-FedPPT_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44262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0004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_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F5052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901043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69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pic>
        <p:nvPicPr>
          <p:cNvPr id="9" name="Picture 8" descr="3184-R14-FedPPT_8_Croppe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09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1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7_cropp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93008"/>
            <a:ext cx="9144000" cy="151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3575304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16636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defTabSz="457200">
              <a:lnSpc>
                <a:spcPts val="900"/>
              </a:lnSpc>
              <a:defRPr/>
            </a:pPr>
            <a:r>
              <a:rPr lang="en-US" sz="900" i="1" dirty="0">
                <a:solidFill>
                  <a:prstClr val="white"/>
                </a:solidFill>
                <a:cs typeface="Arial"/>
              </a:rPr>
              <a:t>for internal use only</a:t>
            </a: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516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709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5750" y="1033463"/>
            <a:ext cx="8553450" cy="5095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5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dirty="0">
              <a:solidFill>
                <a:srgbClr val="4F505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4F505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5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A5C2-BF30-43CE-B9F5-4DD380E273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5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F0D9-46ED-44AC-AB67-87F11BF5AF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04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_1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738975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041481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4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4035757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937876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515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4-R14-FedPPT_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32062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763309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_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F5052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714457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0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  <a:lvl2pPr>
              <a:defRPr sz="2800" baseline="0">
                <a:latin typeface="Arial" pitchFamily="34" charset="0"/>
              </a:defRPr>
            </a:lvl2pPr>
            <a:lvl3pPr>
              <a:defRPr sz="24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85C1-7EF9-4CF1-9611-FA4A10DD4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75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pic>
        <p:nvPicPr>
          <p:cNvPr id="9" name="Picture 8" descr="3184-R14-FedPPT_8_Croppe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16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algn="ctr" defTabSz="457200">
              <a:defRPr/>
            </a:pPr>
            <a:fld id="{0B95EE36-C39B-47C8-92CC-DFBB56E7FB5D}" type="slidenum">
              <a:rPr lang="en-US" b="1" smtClean="0">
                <a:solidFill>
                  <a:srgbClr val="045B8F"/>
                </a:solidFill>
              </a:rPr>
              <a:pPr algn="ctr" defTabSz="457200">
                <a:defRPr/>
              </a:pPr>
              <a:t>‹#›</a:t>
            </a:fld>
            <a:endParaRPr lang="en-US" b="1" dirty="0">
              <a:solidFill>
                <a:srgbClr val="045B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11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7_cropp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93008"/>
            <a:ext cx="9144000" cy="151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3575304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16636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defTabSz="457200">
              <a:lnSpc>
                <a:spcPts val="900"/>
              </a:lnSpc>
              <a:defRPr/>
            </a:pPr>
            <a:r>
              <a:rPr lang="en-US" sz="900" i="1" dirty="0">
                <a:solidFill>
                  <a:prstClr val="white"/>
                </a:solidFill>
                <a:cs typeface="Arial"/>
              </a:rPr>
              <a:t>for internal use only</a:t>
            </a:r>
            <a:endParaRPr lang="en-US" sz="28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342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709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5750" y="1033463"/>
            <a:ext cx="8553450" cy="5095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BB8CA0AD-2295-44D0-B178-1DED1F3FE0AB}" type="datetimeFigureOut">
              <a:rPr lang="en-US">
                <a:solidFill>
                  <a:srgbClr val="4F5052"/>
                </a:solidFill>
              </a:rPr>
              <a:pPr defTabSz="457200">
                <a:defRPr/>
              </a:pPr>
              <a:t>1/15/2020</a:t>
            </a:fld>
            <a:endParaRPr lang="en-US" dirty="0">
              <a:solidFill>
                <a:srgbClr val="4F505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srgbClr val="4F505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0C7A-31F0-45F6-AE3F-DBA595E34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10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8434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514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34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448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B310-C237-4B9B-AFA4-A00E092B8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82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822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145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729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5769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47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95DBB1F3-DB82-4BCD-849C-C6436FDAF96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defTabSz="914186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defTabSz="914186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 defTabSz="914186" fontAlgn="base">
              <a:spcAft>
                <a:spcPct val="0"/>
              </a:spcAft>
              <a:defRPr/>
            </a:pPr>
            <a:fld id="{95DBB1F3-DB82-4BCD-849C-C6436FDAF968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914186"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1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 Click to </a:t>
            </a:r>
            <a:r>
              <a:rPr lang="en-US" dirty="0" err="1" smtClean="0"/>
              <a:t>editlick</a:t>
            </a:r>
            <a:r>
              <a:rPr lang="en-US" dirty="0" smtClean="0"/>
              <a:t> to edit Master text styles Click </a:t>
            </a:r>
            <a:r>
              <a:rPr lang="en-US" dirty="0" err="1" smtClean="0"/>
              <a:t>toClick</a:t>
            </a:r>
            <a:r>
              <a:rPr lang="en-US" dirty="0" smtClean="0"/>
              <a:t> to edit Master text styles Click to </a:t>
            </a:r>
            <a:r>
              <a:rPr lang="en-US" dirty="0" err="1" smtClean="0"/>
              <a:t>editlick</a:t>
            </a:r>
            <a:r>
              <a:rPr lang="en-US" dirty="0" smtClean="0"/>
              <a:t> to edit Master text styles Click to edit Master text styles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8458200" cy="304800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spc="230" baseline="0">
                <a:solidFill>
                  <a:prstClr val="black"/>
                </a:solidFill>
                <a:latin typeface="HelveticaNeueLT Std Thin" pitchFamily="34" charset="0"/>
                <a:cs typeface="+mn-cs"/>
              </a:defRPr>
            </a:lvl1pPr>
          </a:lstStyle>
          <a:p>
            <a:pPr defTabSz="914400">
              <a:defRPr/>
            </a:pPr>
            <a:endParaRPr lang="en-US" sz="1025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5400" y="6400800"/>
            <a:ext cx="3810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HelveticaNeueLT Std" pitchFamily="34" charset="0"/>
                <a:cs typeface="+mn-cs"/>
              </a:defRPr>
            </a:lvl1pPr>
          </a:lstStyle>
          <a:p>
            <a:pPr defTabSz="914400">
              <a:defRPr/>
            </a:pPr>
            <a:fld id="{B63487DA-1C60-4CC5-B7E0-E83C8B293EAB}" type="slidenum">
              <a:rPr lang="en-US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6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u="sng" kern="1200" spc="-70">
          <a:solidFill>
            <a:schemeClr val="tx1"/>
          </a:solidFill>
          <a:latin typeface="Helvetica LT Std Cond Bl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Helvetica LT Std Cond Bl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600" kern="1200" spc="-70">
          <a:solidFill>
            <a:schemeClr val="tx1"/>
          </a:solidFill>
          <a:latin typeface="Helvetica LT Std Light" pitchFamily="34" charset="0"/>
          <a:ea typeface="+mn-ea"/>
          <a:cs typeface="+mn-cs"/>
        </a:defRPr>
      </a:lvl1pPr>
      <a:lvl2pPr marL="914400" indent="-4572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HelveticaNeueLT Std" pitchFamily="34" charset="0"/>
        <a:buChar char="−"/>
        <a:defRPr sz="2200" kern="1200">
          <a:solidFill>
            <a:schemeClr val="tx1"/>
          </a:solidFill>
          <a:latin typeface="HelveticaNeueLT Std Med" pitchFamily="34" charset="0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Helvetica LT Std Light" pitchFamily="34" charset="0"/>
        <a:buChar char="−"/>
        <a:defRPr kern="1200">
          <a:solidFill>
            <a:schemeClr val="tx1"/>
          </a:solidFill>
          <a:latin typeface="Helvetica LT Std Light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HelveticaNeueLT Std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HelveticaNeueLT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523" y="169671"/>
            <a:ext cx="2552953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904" y="1517903"/>
            <a:ext cx="7809230" cy="457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Third level </a:t>
            </a:r>
          </a:p>
          <a:p>
            <a:pPr lvl="1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  <a:p>
            <a:pPr lvl="3"/>
            <a:r>
              <a:rPr lang="en-US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45B8F"/>
                </a:solidFill>
                <a:latin typeface="Arial"/>
              </a:defRPr>
            </a:lvl1pPr>
          </a:lstStyle>
          <a:p>
            <a:pPr defTabSz="457200"/>
            <a:fld id="{0B95EE36-C39B-47C8-92CC-DFBB56E7FB5D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6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100000"/>
        <a:buFont typeface="Lucida Grande"/>
        <a:buChar char="▫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81000"/>
        <a:buFont typeface="Lucida Grande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Lucida Grande"/>
        <a:buChar char="–"/>
        <a:defRPr sz="1600" kern="1200" baseline="0">
          <a:solidFill>
            <a:schemeClr val="accent2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Third level </a:t>
            </a:r>
          </a:p>
          <a:p>
            <a:pPr lvl="1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  <a:p>
            <a:pPr lvl="3"/>
            <a:r>
              <a:rPr lang="en-US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45B8F"/>
                </a:solidFill>
                <a:latin typeface="Arial"/>
              </a:defRPr>
            </a:lvl1pPr>
          </a:lstStyle>
          <a:p>
            <a:pPr defTabSz="457200"/>
            <a:fld id="{0B95EE36-C39B-47C8-92CC-DFBB56E7FB5D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100000"/>
        <a:buFont typeface="Lucida Grande"/>
        <a:buChar char="▫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81000"/>
        <a:buFont typeface="Lucida Grande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Lucida Grande"/>
        <a:buChar char="–"/>
        <a:defRPr sz="1600" kern="1200" baseline="0">
          <a:solidFill>
            <a:schemeClr val="accent2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Third level </a:t>
            </a:r>
          </a:p>
          <a:p>
            <a:pPr lvl="1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  <a:p>
            <a:pPr lvl="3"/>
            <a:r>
              <a:rPr lang="en-US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45B8F"/>
                </a:solidFill>
                <a:latin typeface="Arial"/>
              </a:defRPr>
            </a:lvl1pPr>
          </a:lstStyle>
          <a:p>
            <a:pPr defTabSz="457200"/>
            <a:fld id="{0B95EE36-C39B-47C8-92CC-DFBB56E7FB5D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5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100000"/>
        <a:buFont typeface="Lucida Grande"/>
        <a:buChar char="▫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81000"/>
        <a:buFont typeface="Lucida Grande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Lucida Grande"/>
        <a:buChar char="–"/>
        <a:defRPr sz="1600" kern="1200" baseline="0">
          <a:solidFill>
            <a:schemeClr val="accent2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523" y="169671"/>
            <a:ext cx="2552953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2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028" y="259941"/>
            <a:ext cx="8187943" cy="408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652" y="2357072"/>
            <a:ext cx="8108695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libertystreeteconomics.newyorkfed.org/2019/09/minimum-wage-impacts-along-the-new-york-pennsylvania-border.html" TargetMode="Externa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374905" y="4253104"/>
            <a:ext cx="7360426" cy="8999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Economic Conditions in the Region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" y="5000625"/>
            <a:ext cx="6784556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lvl="0" indent="0" algn="l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Jason Bram, Research Officer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4905" y="5707426"/>
            <a:ext cx="8744394" cy="529471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Westchester County Association Regional Workforce Development Summit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January 16, 2020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12892" y="6349733"/>
            <a:ext cx="8634338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2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The views expressed here are those of the presenter and do not necessarily represent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those of the Federal Reserve Bank of New York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28119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29720" y="277345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6580654"/>
            <a:ext cx="48269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Sources: NY State Department of Labor, QCEW; FRBNY staff calculations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65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3D20E-755C-42B7-87E0-748A99F9BE2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19" y="1530096"/>
            <a:ext cx="707390" cy="4541520"/>
          </a:xfrm>
          <a:custGeom>
            <a:avLst/>
            <a:gdLst/>
            <a:ahLst/>
            <a:cxnLst/>
            <a:rect l="l" t="t" r="r" b="b"/>
            <a:pathLst>
              <a:path w="707389" h="4541520">
                <a:moveTo>
                  <a:pt x="0" y="4541520"/>
                </a:moveTo>
                <a:lnTo>
                  <a:pt x="707136" y="4541520"/>
                </a:lnTo>
                <a:lnTo>
                  <a:pt x="707136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119" y="1530096"/>
            <a:ext cx="707390" cy="4541520"/>
          </a:xfrm>
          <a:custGeom>
            <a:avLst/>
            <a:gdLst/>
            <a:ahLst/>
            <a:cxnLst/>
            <a:rect l="l" t="t" r="r" b="b"/>
            <a:pathLst>
              <a:path w="707389" h="4541520">
                <a:moveTo>
                  <a:pt x="0" y="4541520"/>
                </a:moveTo>
                <a:lnTo>
                  <a:pt x="0" y="0"/>
                </a:lnTo>
                <a:lnTo>
                  <a:pt x="707136" y="0"/>
                </a:lnTo>
                <a:lnTo>
                  <a:pt x="707136" y="4541520"/>
                </a:lnTo>
              </a:path>
            </a:pathLst>
          </a:custGeom>
          <a:ln w="609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9791" y="1530096"/>
            <a:ext cx="487680" cy="4541520"/>
          </a:xfrm>
          <a:custGeom>
            <a:avLst/>
            <a:gdLst/>
            <a:ahLst/>
            <a:cxnLst/>
            <a:rect l="l" t="t" r="r" b="b"/>
            <a:pathLst>
              <a:path w="487679" h="4541520">
                <a:moveTo>
                  <a:pt x="0" y="4541520"/>
                </a:moveTo>
                <a:lnTo>
                  <a:pt x="487679" y="4541520"/>
                </a:lnTo>
                <a:lnTo>
                  <a:pt x="487679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9791" y="1530096"/>
            <a:ext cx="487680" cy="4541520"/>
          </a:xfrm>
          <a:custGeom>
            <a:avLst/>
            <a:gdLst/>
            <a:ahLst/>
            <a:cxnLst/>
            <a:rect l="l" t="t" r="r" b="b"/>
            <a:pathLst>
              <a:path w="487679" h="4541520">
                <a:moveTo>
                  <a:pt x="0" y="4541520"/>
                </a:moveTo>
                <a:lnTo>
                  <a:pt x="0" y="0"/>
                </a:lnTo>
                <a:lnTo>
                  <a:pt x="487679" y="0"/>
                </a:lnTo>
                <a:lnTo>
                  <a:pt x="487679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5711" y="1530096"/>
            <a:ext cx="317500" cy="4541520"/>
          </a:xfrm>
          <a:custGeom>
            <a:avLst/>
            <a:gdLst/>
            <a:ahLst/>
            <a:cxnLst/>
            <a:rect l="l" t="t" r="r" b="b"/>
            <a:pathLst>
              <a:path w="317500" h="4541520">
                <a:moveTo>
                  <a:pt x="0" y="4541520"/>
                </a:moveTo>
                <a:lnTo>
                  <a:pt x="316991" y="4541520"/>
                </a:lnTo>
                <a:lnTo>
                  <a:pt x="316991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5711" y="1530096"/>
            <a:ext cx="317500" cy="4541520"/>
          </a:xfrm>
          <a:custGeom>
            <a:avLst/>
            <a:gdLst/>
            <a:ahLst/>
            <a:cxnLst/>
            <a:rect l="l" t="t" r="r" b="b"/>
            <a:pathLst>
              <a:path w="317500" h="4541520">
                <a:moveTo>
                  <a:pt x="0" y="4541520"/>
                </a:moveTo>
                <a:lnTo>
                  <a:pt x="0" y="0"/>
                </a:lnTo>
                <a:lnTo>
                  <a:pt x="316992" y="0"/>
                </a:lnTo>
                <a:lnTo>
                  <a:pt x="316992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11823" y="1530096"/>
            <a:ext cx="201295" cy="4541520"/>
          </a:xfrm>
          <a:custGeom>
            <a:avLst/>
            <a:gdLst/>
            <a:ahLst/>
            <a:cxnLst/>
            <a:rect l="l" t="t" r="r" b="b"/>
            <a:pathLst>
              <a:path w="201295" h="4541520">
                <a:moveTo>
                  <a:pt x="0" y="4541520"/>
                </a:moveTo>
                <a:lnTo>
                  <a:pt x="201167" y="4541520"/>
                </a:lnTo>
                <a:lnTo>
                  <a:pt x="201167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11823" y="1530096"/>
            <a:ext cx="201295" cy="4541520"/>
          </a:xfrm>
          <a:custGeom>
            <a:avLst/>
            <a:gdLst/>
            <a:ahLst/>
            <a:cxnLst/>
            <a:rect l="l" t="t" r="r" b="b"/>
            <a:pathLst>
              <a:path w="201295" h="4541520">
                <a:moveTo>
                  <a:pt x="0" y="4541520"/>
                </a:moveTo>
                <a:lnTo>
                  <a:pt x="0" y="0"/>
                </a:lnTo>
                <a:lnTo>
                  <a:pt x="201168" y="0"/>
                </a:lnTo>
                <a:lnTo>
                  <a:pt x="201168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2261" y="1530096"/>
            <a:ext cx="137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Shading indicates</a:t>
            </a:r>
            <a:r>
              <a:rPr kumimoji="0" sz="1100" b="0" i="0" u="none" strike="noStrike" kern="1200" cap="none" spc="-14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9604" y="1643534"/>
            <a:ext cx="1136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</a:t>
            </a:r>
            <a:r>
              <a:rPr kumimoji="0" sz="1100" b="0" i="0" u="none" strike="noStrike" kern="1200" cap="none" spc="-10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securities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4195" y="1763068"/>
            <a:ext cx="983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peak 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100" b="0" i="0" u="none" strike="noStrike" kern="1200" cap="none" spc="-14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3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trough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169652" y="2723079"/>
            <a:ext cx="1121410" cy="528320"/>
            <a:chOff x="4169652" y="2723079"/>
            <a:chExt cx="1121410" cy="528320"/>
          </a:xfrm>
        </p:grpSpPr>
        <p:sp>
          <p:nvSpPr>
            <p:cNvPr id="13" name="object 13"/>
            <p:cNvSpPr txBox="1"/>
            <p:nvPr/>
          </p:nvSpPr>
          <p:spPr>
            <a:xfrm>
              <a:off x="4267188" y="2723079"/>
              <a:ext cx="897890" cy="2451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50" b="1" i="0" u="none" strike="noStrike" kern="1200" cap="none" spc="-10" normalizeH="0" baseline="0" noProof="0" dirty="0">
                  <a:ln>
                    <a:noFill/>
                  </a:ln>
                  <a:solidFill>
                    <a:srgbClr val="295B8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Securities</a:t>
              </a:r>
              <a:endParaRPr kumimoji="0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169652" y="2872300"/>
              <a:ext cx="1121410" cy="2451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50" b="1" i="0" u="none" strike="noStrike" kern="1200" cap="none" spc="-15" normalizeH="0" baseline="0" noProof="0" dirty="0">
                  <a:ln>
                    <a:noFill/>
                  </a:ln>
                  <a:solidFill>
                    <a:srgbClr val="295B8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Employment</a:t>
              </a:r>
              <a:endParaRPr kumimoji="0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411167" y="3064074"/>
              <a:ext cx="607060" cy="18732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1" i="0" u="none" strike="noStrike" kern="1200" cap="none" spc="-5" normalizeH="0" baseline="0" noProof="0" dirty="0">
                  <a:ln>
                    <a:noFill/>
                  </a:ln>
                  <a:solidFill>
                    <a:srgbClr val="295B8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(left</a:t>
              </a:r>
              <a:r>
                <a:rPr kumimoji="0" sz="1050" b="1" i="0" u="none" strike="noStrike" kern="1200" cap="none" spc="-75" normalizeH="0" baseline="0" noProof="0" dirty="0">
                  <a:ln>
                    <a:noFill/>
                  </a:ln>
                  <a:solidFill>
                    <a:srgbClr val="295B8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1" i="0" u="none" strike="noStrike" kern="1200" cap="none" spc="-5" normalizeH="0" baseline="0" noProof="0" dirty="0">
                  <a:ln>
                    <a:noFill/>
                  </a:ln>
                  <a:solidFill>
                    <a:srgbClr val="295B8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axis)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76755" y="3116403"/>
            <a:ext cx="1605280" cy="528320"/>
            <a:chOff x="2076755" y="3116403"/>
            <a:chExt cx="1605280" cy="528320"/>
          </a:xfrm>
        </p:grpSpPr>
        <p:sp>
          <p:nvSpPr>
            <p:cNvPr id="16" name="object 16"/>
            <p:cNvSpPr txBox="1"/>
            <p:nvPr/>
          </p:nvSpPr>
          <p:spPr>
            <a:xfrm>
              <a:off x="2076755" y="3116403"/>
              <a:ext cx="1605280" cy="2451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50" b="1" i="0" u="none" strike="noStrike" kern="1200" cap="none" spc="-15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Total</a:t>
              </a:r>
              <a:r>
                <a:rPr kumimoji="0" sz="1450" b="1" i="0" u="none" strike="noStrike" kern="1200" cap="none" spc="-50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50" b="1" i="0" u="none" strike="noStrike" kern="1200" cap="none" spc="-15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Employment</a:t>
              </a:r>
              <a:endParaRPr kumimoji="0" sz="1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2105528" y="3273575"/>
              <a:ext cx="1470660" cy="2451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50" b="1" i="0" u="none" strike="noStrike" kern="1200" cap="none" spc="-20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Minus</a:t>
              </a:r>
              <a:r>
                <a:rPr kumimoji="0" sz="1450" b="1" i="0" u="none" strike="noStrike" kern="1200" cap="none" spc="-80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450" b="1" i="0" u="none" strike="noStrike" kern="1200" cap="none" spc="-10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Securities</a:t>
              </a:r>
              <a:endParaRPr kumimoji="0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545529" y="3457398"/>
              <a:ext cx="704215" cy="18732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1" i="0" u="none" strike="noStrike" kern="1200" cap="none" spc="-5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(right</a:t>
              </a:r>
              <a:r>
                <a:rPr kumimoji="0" sz="1050" b="1" i="0" u="none" strike="noStrike" kern="1200" cap="none" spc="-70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1" i="0" u="none" strike="noStrike" kern="1200" cap="none" spc="-5" normalizeH="0" baseline="0" noProof="0" dirty="0">
                  <a:ln>
                    <a:noFill/>
                  </a:ln>
                  <a:solidFill>
                    <a:srgbClr val="8E5B2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axis)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9" name="object 19"/>
          <p:cNvSpPr/>
          <p:nvPr/>
        </p:nvSpPr>
        <p:spPr>
          <a:xfrm>
            <a:off x="774191" y="6077711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191" y="4943855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2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4191" y="3803903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2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4191" y="2670048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2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4191" y="1530096"/>
            <a:ext cx="7589520" cy="0"/>
          </a:xfrm>
          <a:custGeom>
            <a:avLst/>
            <a:gdLst/>
            <a:ahLst/>
            <a:cxnLst/>
            <a:rect l="l" t="t" r="r" b="b"/>
            <a:pathLst>
              <a:path w="7589520">
                <a:moveTo>
                  <a:pt x="0" y="0"/>
                </a:moveTo>
                <a:lnTo>
                  <a:pt x="75895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7616" y="607771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7616" y="494385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7616" y="380390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7616" y="267004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7616" y="153009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309" y="5967476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6575" y="4827523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6575" y="3693667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6575" y="2553715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230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6575" y="1419859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74191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08175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36064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70048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04032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38015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72000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99888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33871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467855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01840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29728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63711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0804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1965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24788" y="6168644"/>
            <a:ext cx="97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" algn="l"/>
              </a:tabLst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197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1975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86660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1980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0644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1985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54628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88611" y="6168644"/>
            <a:ext cx="97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" algn="l"/>
              </a:tabLst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50484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84467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18452" y="6168644"/>
            <a:ext cx="97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0080" algn="l"/>
              </a:tabLst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80323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369807" y="607771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369807" y="494385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369807" y="380390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369807" y="267004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369807" y="153009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18068" y="5967476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2,500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18068" y="4827523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3,050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418068" y="3693667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3,600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418068" y="2553715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4,150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18068" y="1419859"/>
            <a:ext cx="387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4,700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1822195" y="169671"/>
            <a:ext cx="550862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" dirty="0"/>
              <a:t>NYC </a:t>
            </a:r>
            <a:r>
              <a:rPr dirty="0"/>
              <a:t>Securities</a:t>
            </a:r>
            <a:r>
              <a:rPr spc="-85" dirty="0"/>
              <a:t> </a:t>
            </a:r>
            <a:r>
              <a:rPr spc="5" dirty="0"/>
              <a:t>Employment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876804" y="773302"/>
            <a:ext cx="33813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Seasonally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Adjusted</a:t>
            </a: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68095" y="151790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2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62000" y="1524000"/>
            <a:ext cx="7614284" cy="0"/>
          </a:xfrm>
          <a:custGeom>
            <a:avLst/>
            <a:gdLst/>
            <a:ahLst/>
            <a:cxnLst/>
            <a:rect l="l" t="t" r="r" b="b"/>
            <a:pathLst>
              <a:path w="7614284">
                <a:moveTo>
                  <a:pt x="0" y="0"/>
                </a:moveTo>
                <a:lnTo>
                  <a:pt x="761390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369807" y="151790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2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62000" y="6083808"/>
            <a:ext cx="7614284" cy="0"/>
          </a:xfrm>
          <a:custGeom>
            <a:avLst/>
            <a:gdLst/>
            <a:ahLst/>
            <a:cxnLst/>
            <a:rect l="l" t="t" r="r" b="b"/>
            <a:pathLst>
              <a:path w="7614284">
                <a:moveTo>
                  <a:pt x="761390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717535" y="3450335"/>
            <a:ext cx="250190" cy="158750"/>
          </a:xfrm>
          <a:prstGeom prst="rect">
            <a:avLst/>
          </a:prstGeom>
          <a:solidFill>
            <a:srgbClr val="FDFDFD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643" y="6601627"/>
            <a:ext cx="4894580" cy="1758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Bureau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Labor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Statistics,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Moody's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Economy.com,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FRBNY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calculations.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43204" y="1291844"/>
            <a:ext cx="833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Thousands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23843" y="1291844"/>
            <a:ext cx="836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Thousands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9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104" name="Photo Editor Photo" r:id="rId3" imgW="2209524" imgH="2133898" progId="">
                  <p:embed/>
                </p:oleObj>
              </mc:Choice>
              <mc:Fallback>
                <p:oleObj name="Photo Editor Photo" r:id="rId3" imgW="2209524" imgH="2133898" progId="">
                  <p:embed/>
                  <p:pic>
                    <p:nvPicPr>
                      <p:cNvPr id="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2" name="object 69"/>
          <p:cNvSpPr/>
          <p:nvPr/>
        </p:nvSpPr>
        <p:spPr>
          <a:xfrm>
            <a:off x="883919" y="1938527"/>
            <a:ext cx="6864095" cy="3877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5457825" y="1579563"/>
            <a:ext cx="85725" cy="4503738"/>
          </a:xfrm>
          <a:custGeom>
            <a:avLst/>
            <a:gdLst>
              <a:gd name="T0" fmla="*/ 0 w 54"/>
              <a:gd name="T1" fmla="*/ 0 h 2837"/>
              <a:gd name="T2" fmla="*/ 16 w 54"/>
              <a:gd name="T3" fmla="*/ 0 h 2837"/>
              <a:gd name="T4" fmla="*/ 16 w 54"/>
              <a:gd name="T5" fmla="*/ 2837 h 2837"/>
              <a:gd name="T6" fmla="*/ 0 w 54"/>
              <a:gd name="T7" fmla="*/ 2837 h 2837"/>
              <a:gd name="T8" fmla="*/ 0 w 54"/>
              <a:gd name="T9" fmla="*/ 0 h 2837"/>
              <a:gd name="T10" fmla="*/ 16 w 54"/>
              <a:gd name="T11" fmla="*/ 0 h 2837"/>
              <a:gd name="T12" fmla="*/ 27 w 54"/>
              <a:gd name="T13" fmla="*/ 0 h 2837"/>
              <a:gd name="T14" fmla="*/ 27 w 54"/>
              <a:gd name="T15" fmla="*/ 2837 h 2837"/>
              <a:gd name="T16" fmla="*/ 16 w 54"/>
              <a:gd name="T17" fmla="*/ 2837 h 2837"/>
              <a:gd name="T18" fmla="*/ 16 w 54"/>
              <a:gd name="T19" fmla="*/ 0 h 2837"/>
              <a:gd name="T20" fmla="*/ 27 w 54"/>
              <a:gd name="T21" fmla="*/ 0 h 2837"/>
              <a:gd name="T22" fmla="*/ 43 w 54"/>
              <a:gd name="T23" fmla="*/ 0 h 2837"/>
              <a:gd name="T24" fmla="*/ 43 w 54"/>
              <a:gd name="T25" fmla="*/ 2837 h 2837"/>
              <a:gd name="T26" fmla="*/ 27 w 54"/>
              <a:gd name="T27" fmla="*/ 2837 h 2837"/>
              <a:gd name="T28" fmla="*/ 27 w 54"/>
              <a:gd name="T29" fmla="*/ 0 h 2837"/>
              <a:gd name="T30" fmla="*/ 43 w 54"/>
              <a:gd name="T31" fmla="*/ 0 h 2837"/>
              <a:gd name="T32" fmla="*/ 54 w 54"/>
              <a:gd name="T33" fmla="*/ 0 h 2837"/>
              <a:gd name="T34" fmla="*/ 54 w 54"/>
              <a:gd name="T35" fmla="*/ 2837 h 2837"/>
              <a:gd name="T36" fmla="*/ 43 w 54"/>
              <a:gd name="T37" fmla="*/ 2837 h 2837"/>
              <a:gd name="T38" fmla="*/ 43 w 54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2837">
                <a:moveTo>
                  <a:pt x="0" y="0"/>
                </a:moveTo>
                <a:lnTo>
                  <a:pt x="16" y="0"/>
                </a:lnTo>
                <a:lnTo>
                  <a:pt x="16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6" y="0"/>
                </a:moveTo>
                <a:lnTo>
                  <a:pt x="27" y="0"/>
                </a:lnTo>
                <a:lnTo>
                  <a:pt x="27" y="2837"/>
                </a:lnTo>
                <a:lnTo>
                  <a:pt x="16" y="2837"/>
                </a:lnTo>
                <a:lnTo>
                  <a:pt x="16" y="0"/>
                </a:lnTo>
                <a:close/>
                <a:moveTo>
                  <a:pt x="27" y="0"/>
                </a:moveTo>
                <a:lnTo>
                  <a:pt x="43" y="0"/>
                </a:lnTo>
                <a:lnTo>
                  <a:pt x="43" y="2837"/>
                </a:lnTo>
                <a:lnTo>
                  <a:pt x="27" y="2837"/>
                </a:lnTo>
                <a:lnTo>
                  <a:pt x="27" y="0"/>
                </a:lnTo>
                <a:close/>
                <a:moveTo>
                  <a:pt x="43" y="0"/>
                </a:moveTo>
                <a:lnTo>
                  <a:pt x="54" y="0"/>
                </a:lnTo>
                <a:lnTo>
                  <a:pt x="54" y="2837"/>
                </a:lnTo>
                <a:lnTo>
                  <a:pt x="43" y="2837"/>
                </a:lnTo>
                <a:lnTo>
                  <a:pt x="4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903288" y="1579563"/>
            <a:ext cx="85725" cy="4503738"/>
          </a:xfrm>
          <a:custGeom>
            <a:avLst/>
            <a:gdLst>
              <a:gd name="T0" fmla="*/ 0 w 54"/>
              <a:gd name="T1" fmla="*/ 0 h 2837"/>
              <a:gd name="T2" fmla="*/ 12 w 54"/>
              <a:gd name="T3" fmla="*/ 0 h 2837"/>
              <a:gd name="T4" fmla="*/ 12 w 54"/>
              <a:gd name="T5" fmla="*/ 2837 h 2837"/>
              <a:gd name="T6" fmla="*/ 0 w 54"/>
              <a:gd name="T7" fmla="*/ 2837 h 2837"/>
              <a:gd name="T8" fmla="*/ 0 w 54"/>
              <a:gd name="T9" fmla="*/ 0 h 2837"/>
              <a:gd name="T10" fmla="*/ 12 w 54"/>
              <a:gd name="T11" fmla="*/ 0 h 2837"/>
              <a:gd name="T12" fmla="*/ 27 w 54"/>
              <a:gd name="T13" fmla="*/ 0 h 2837"/>
              <a:gd name="T14" fmla="*/ 27 w 54"/>
              <a:gd name="T15" fmla="*/ 2837 h 2837"/>
              <a:gd name="T16" fmla="*/ 12 w 54"/>
              <a:gd name="T17" fmla="*/ 2837 h 2837"/>
              <a:gd name="T18" fmla="*/ 12 w 54"/>
              <a:gd name="T19" fmla="*/ 0 h 2837"/>
              <a:gd name="T20" fmla="*/ 27 w 54"/>
              <a:gd name="T21" fmla="*/ 0 h 2837"/>
              <a:gd name="T22" fmla="*/ 39 w 54"/>
              <a:gd name="T23" fmla="*/ 0 h 2837"/>
              <a:gd name="T24" fmla="*/ 39 w 54"/>
              <a:gd name="T25" fmla="*/ 2837 h 2837"/>
              <a:gd name="T26" fmla="*/ 27 w 54"/>
              <a:gd name="T27" fmla="*/ 2837 h 2837"/>
              <a:gd name="T28" fmla="*/ 27 w 54"/>
              <a:gd name="T29" fmla="*/ 0 h 2837"/>
              <a:gd name="T30" fmla="*/ 39 w 54"/>
              <a:gd name="T31" fmla="*/ 0 h 2837"/>
              <a:gd name="T32" fmla="*/ 54 w 54"/>
              <a:gd name="T33" fmla="*/ 0 h 2837"/>
              <a:gd name="T34" fmla="*/ 54 w 54"/>
              <a:gd name="T35" fmla="*/ 2837 h 2837"/>
              <a:gd name="T36" fmla="*/ 39 w 54"/>
              <a:gd name="T37" fmla="*/ 2837 h 2837"/>
              <a:gd name="T38" fmla="*/ 39 w 54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2837">
                <a:moveTo>
                  <a:pt x="0" y="0"/>
                </a:moveTo>
                <a:lnTo>
                  <a:pt x="12" y="0"/>
                </a:lnTo>
                <a:lnTo>
                  <a:pt x="12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2" y="0"/>
                </a:moveTo>
                <a:lnTo>
                  <a:pt x="27" y="0"/>
                </a:lnTo>
                <a:lnTo>
                  <a:pt x="27" y="2837"/>
                </a:lnTo>
                <a:lnTo>
                  <a:pt x="12" y="2837"/>
                </a:lnTo>
                <a:lnTo>
                  <a:pt x="12" y="0"/>
                </a:lnTo>
                <a:close/>
                <a:moveTo>
                  <a:pt x="27" y="0"/>
                </a:moveTo>
                <a:lnTo>
                  <a:pt x="39" y="0"/>
                </a:lnTo>
                <a:lnTo>
                  <a:pt x="39" y="2837"/>
                </a:lnTo>
                <a:lnTo>
                  <a:pt x="27" y="2837"/>
                </a:lnTo>
                <a:lnTo>
                  <a:pt x="27" y="0"/>
                </a:lnTo>
                <a:close/>
                <a:moveTo>
                  <a:pt x="39" y="0"/>
                </a:moveTo>
                <a:lnTo>
                  <a:pt x="54" y="0"/>
                </a:lnTo>
                <a:lnTo>
                  <a:pt x="54" y="2837"/>
                </a:lnTo>
                <a:lnTo>
                  <a:pt x="39" y="2837"/>
                </a:lnTo>
                <a:lnTo>
                  <a:pt x="3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989013" y="1579563"/>
            <a:ext cx="85725" cy="4503738"/>
          </a:xfrm>
          <a:custGeom>
            <a:avLst/>
            <a:gdLst>
              <a:gd name="T0" fmla="*/ 0 w 54"/>
              <a:gd name="T1" fmla="*/ 0 h 2837"/>
              <a:gd name="T2" fmla="*/ 16 w 54"/>
              <a:gd name="T3" fmla="*/ 0 h 2837"/>
              <a:gd name="T4" fmla="*/ 16 w 54"/>
              <a:gd name="T5" fmla="*/ 2837 h 2837"/>
              <a:gd name="T6" fmla="*/ 0 w 54"/>
              <a:gd name="T7" fmla="*/ 2837 h 2837"/>
              <a:gd name="T8" fmla="*/ 0 w 54"/>
              <a:gd name="T9" fmla="*/ 0 h 2837"/>
              <a:gd name="T10" fmla="*/ 16 w 54"/>
              <a:gd name="T11" fmla="*/ 0 h 2837"/>
              <a:gd name="T12" fmla="*/ 27 w 54"/>
              <a:gd name="T13" fmla="*/ 0 h 2837"/>
              <a:gd name="T14" fmla="*/ 27 w 54"/>
              <a:gd name="T15" fmla="*/ 2837 h 2837"/>
              <a:gd name="T16" fmla="*/ 16 w 54"/>
              <a:gd name="T17" fmla="*/ 2837 h 2837"/>
              <a:gd name="T18" fmla="*/ 16 w 54"/>
              <a:gd name="T19" fmla="*/ 0 h 2837"/>
              <a:gd name="T20" fmla="*/ 27 w 54"/>
              <a:gd name="T21" fmla="*/ 0 h 2837"/>
              <a:gd name="T22" fmla="*/ 42 w 54"/>
              <a:gd name="T23" fmla="*/ 0 h 2837"/>
              <a:gd name="T24" fmla="*/ 42 w 54"/>
              <a:gd name="T25" fmla="*/ 2837 h 2837"/>
              <a:gd name="T26" fmla="*/ 27 w 54"/>
              <a:gd name="T27" fmla="*/ 2837 h 2837"/>
              <a:gd name="T28" fmla="*/ 27 w 54"/>
              <a:gd name="T29" fmla="*/ 0 h 2837"/>
              <a:gd name="T30" fmla="*/ 42 w 54"/>
              <a:gd name="T31" fmla="*/ 0 h 2837"/>
              <a:gd name="T32" fmla="*/ 54 w 54"/>
              <a:gd name="T33" fmla="*/ 0 h 2837"/>
              <a:gd name="T34" fmla="*/ 54 w 54"/>
              <a:gd name="T35" fmla="*/ 2837 h 2837"/>
              <a:gd name="T36" fmla="*/ 42 w 54"/>
              <a:gd name="T37" fmla="*/ 2837 h 2837"/>
              <a:gd name="T38" fmla="*/ 42 w 54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2837">
                <a:moveTo>
                  <a:pt x="0" y="0"/>
                </a:moveTo>
                <a:lnTo>
                  <a:pt x="16" y="0"/>
                </a:lnTo>
                <a:lnTo>
                  <a:pt x="16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6" y="0"/>
                </a:moveTo>
                <a:lnTo>
                  <a:pt x="27" y="0"/>
                </a:lnTo>
                <a:lnTo>
                  <a:pt x="27" y="2837"/>
                </a:lnTo>
                <a:lnTo>
                  <a:pt x="16" y="2837"/>
                </a:lnTo>
                <a:lnTo>
                  <a:pt x="16" y="0"/>
                </a:lnTo>
                <a:close/>
                <a:moveTo>
                  <a:pt x="27" y="0"/>
                </a:moveTo>
                <a:lnTo>
                  <a:pt x="42" y="0"/>
                </a:lnTo>
                <a:lnTo>
                  <a:pt x="42" y="2837"/>
                </a:lnTo>
                <a:lnTo>
                  <a:pt x="27" y="2837"/>
                </a:lnTo>
                <a:lnTo>
                  <a:pt x="27" y="0"/>
                </a:lnTo>
                <a:close/>
                <a:moveTo>
                  <a:pt x="42" y="0"/>
                </a:moveTo>
                <a:lnTo>
                  <a:pt x="54" y="0"/>
                </a:lnTo>
                <a:lnTo>
                  <a:pt x="54" y="2837"/>
                </a:lnTo>
                <a:lnTo>
                  <a:pt x="42" y="2837"/>
                </a:lnTo>
                <a:lnTo>
                  <a:pt x="4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1074738" y="1579563"/>
            <a:ext cx="2659063" cy="4503738"/>
          </a:xfrm>
          <a:custGeom>
            <a:avLst/>
            <a:gdLst>
              <a:gd name="T0" fmla="*/ 0 w 1675"/>
              <a:gd name="T1" fmla="*/ 0 h 2837"/>
              <a:gd name="T2" fmla="*/ 15 w 1675"/>
              <a:gd name="T3" fmla="*/ 0 h 2837"/>
              <a:gd name="T4" fmla="*/ 15 w 1675"/>
              <a:gd name="T5" fmla="*/ 2837 h 2837"/>
              <a:gd name="T6" fmla="*/ 0 w 1675"/>
              <a:gd name="T7" fmla="*/ 2837 h 2837"/>
              <a:gd name="T8" fmla="*/ 0 w 1675"/>
              <a:gd name="T9" fmla="*/ 0 h 2837"/>
              <a:gd name="T10" fmla="*/ 1632 w 1675"/>
              <a:gd name="T11" fmla="*/ 0 h 2837"/>
              <a:gd name="T12" fmla="*/ 1648 w 1675"/>
              <a:gd name="T13" fmla="*/ 0 h 2837"/>
              <a:gd name="T14" fmla="*/ 1648 w 1675"/>
              <a:gd name="T15" fmla="*/ 2837 h 2837"/>
              <a:gd name="T16" fmla="*/ 1632 w 1675"/>
              <a:gd name="T17" fmla="*/ 2837 h 2837"/>
              <a:gd name="T18" fmla="*/ 1632 w 1675"/>
              <a:gd name="T19" fmla="*/ 0 h 2837"/>
              <a:gd name="T20" fmla="*/ 1648 w 1675"/>
              <a:gd name="T21" fmla="*/ 0 h 2837"/>
              <a:gd name="T22" fmla="*/ 1659 w 1675"/>
              <a:gd name="T23" fmla="*/ 0 h 2837"/>
              <a:gd name="T24" fmla="*/ 1659 w 1675"/>
              <a:gd name="T25" fmla="*/ 2837 h 2837"/>
              <a:gd name="T26" fmla="*/ 1648 w 1675"/>
              <a:gd name="T27" fmla="*/ 2837 h 2837"/>
              <a:gd name="T28" fmla="*/ 1648 w 1675"/>
              <a:gd name="T29" fmla="*/ 0 h 2837"/>
              <a:gd name="T30" fmla="*/ 1659 w 1675"/>
              <a:gd name="T31" fmla="*/ 0 h 2837"/>
              <a:gd name="T32" fmla="*/ 1675 w 1675"/>
              <a:gd name="T33" fmla="*/ 0 h 2837"/>
              <a:gd name="T34" fmla="*/ 1675 w 1675"/>
              <a:gd name="T35" fmla="*/ 2837 h 2837"/>
              <a:gd name="T36" fmla="*/ 1659 w 1675"/>
              <a:gd name="T37" fmla="*/ 2837 h 2837"/>
              <a:gd name="T38" fmla="*/ 1659 w 1675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75" h="2837">
                <a:moveTo>
                  <a:pt x="0" y="0"/>
                </a:moveTo>
                <a:lnTo>
                  <a:pt x="15" y="0"/>
                </a:lnTo>
                <a:lnTo>
                  <a:pt x="15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632" y="0"/>
                </a:moveTo>
                <a:lnTo>
                  <a:pt x="1648" y="0"/>
                </a:lnTo>
                <a:lnTo>
                  <a:pt x="1648" y="2837"/>
                </a:lnTo>
                <a:lnTo>
                  <a:pt x="1632" y="2837"/>
                </a:lnTo>
                <a:lnTo>
                  <a:pt x="1632" y="0"/>
                </a:lnTo>
                <a:close/>
                <a:moveTo>
                  <a:pt x="1648" y="0"/>
                </a:moveTo>
                <a:lnTo>
                  <a:pt x="1659" y="0"/>
                </a:lnTo>
                <a:lnTo>
                  <a:pt x="1659" y="2837"/>
                </a:lnTo>
                <a:lnTo>
                  <a:pt x="1648" y="2837"/>
                </a:lnTo>
                <a:lnTo>
                  <a:pt x="1648" y="0"/>
                </a:lnTo>
                <a:close/>
                <a:moveTo>
                  <a:pt x="1659" y="0"/>
                </a:moveTo>
                <a:lnTo>
                  <a:pt x="1675" y="0"/>
                </a:lnTo>
                <a:lnTo>
                  <a:pt x="1675" y="2837"/>
                </a:lnTo>
                <a:lnTo>
                  <a:pt x="1659" y="2837"/>
                </a:lnTo>
                <a:lnTo>
                  <a:pt x="165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3733800" y="1579563"/>
            <a:ext cx="84138" cy="4503738"/>
          </a:xfrm>
          <a:custGeom>
            <a:avLst/>
            <a:gdLst>
              <a:gd name="T0" fmla="*/ 0 w 53"/>
              <a:gd name="T1" fmla="*/ 0 h 2837"/>
              <a:gd name="T2" fmla="*/ 11 w 53"/>
              <a:gd name="T3" fmla="*/ 0 h 2837"/>
              <a:gd name="T4" fmla="*/ 11 w 53"/>
              <a:gd name="T5" fmla="*/ 2837 h 2837"/>
              <a:gd name="T6" fmla="*/ 0 w 53"/>
              <a:gd name="T7" fmla="*/ 2837 h 2837"/>
              <a:gd name="T8" fmla="*/ 0 w 53"/>
              <a:gd name="T9" fmla="*/ 0 h 2837"/>
              <a:gd name="T10" fmla="*/ 11 w 53"/>
              <a:gd name="T11" fmla="*/ 0 h 2837"/>
              <a:gd name="T12" fmla="*/ 26 w 53"/>
              <a:gd name="T13" fmla="*/ 0 h 2837"/>
              <a:gd name="T14" fmla="*/ 26 w 53"/>
              <a:gd name="T15" fmla="*/ 2837 h 2837"/>
              <a:gd name="T16" fmla="*/ 11 w 53"/>
              <a:gd name="T17" fmla="*/ 2837 h 2837"/>
              <a:gd name="T18" fmla="*/ 11 w 53"/>
              <a:gd name="T19" fmla="*/ 0 h 2837"/>
              <a:gd name="T20" fmla="*/ 26 w 53"/>
              <a:gd name="T21" fmla="*/ 0 h 2837"/>
              <a:gd name="T22" fmla="*/ 38 w 53"/>
              <a:gd name="T23" fmla="*/ 0 h 2837"/>
              <a:gd name="T24" fmla="*/ 38 w 53"/>
              <a:gd name="T25" fmla="*/ 2837 h 2837"/>
              <a:gd name="T26" fmla="*/ 26 w 53"/>
              <a:gd name="T27" fmla="*/ 2837 h 2837"/>
              <a:gd name="T28" fmla="*/ 26 w 53"/>
              <a:gd name="T29" fmla="*/ 0 h 2837"/>
              <a:gd name="T30" fmla="*/ 38 w 53"/>
              <a:gd name="T31" fmla="*/ 0 h 2837"/>
              <a:gd name="T32" fmla="*/ 53 w 53"/>
              <a:gd name="T33" fmla="*/ 0 h 2837"/>
              <a:gd name="T34" fmla="*/ 53 w 53"/>
              <a:gd name="T35" fmla="*/ 2837 h 2837"/>
              <a:gd name="T36" fmla="*/ 38 w 53"/>
              <a:gd name="T37" fmla="*/ 2837 h 2837"/>
              <a:gd name="T38" fmla="*/ 38 w 53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" h="2837">
                <a:moveTo>
                  <a:pt x="0" y="0"/>
                </a:moveTo>
                <a:lnTo>
                  <a:pt x="11" y="0"/>
                </a:lnTo>
                <a:lnTo>
                  <a:pt x="11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1" y="0"/>
                </a:moveTo>
                <a:lnTo>
                  <a:pt x="26" y="0"/>
                </a:lnTo>
                <a:lnTo>
                  <a:pt x="26" y="2837"/>
                </a:lnTo>
                <a:lnTo>
                  <a:pt x="11" y="2837"/>
                </a:lnTo>
                <a:lnTo>
                  <a:pt x="11" y="0"/>
                </a:lnTo>
                <a:close/>
                <a:moveTo>
                  <a:pt x="26" y="0"/>
                </a:moveTo>
                <a:lnTo>
                  <a:pt x="38" y="0"/>
                </a:lnTo>
                <a:lnTo>
                  <a:pt x="38" y="2837"/>
                </a:lnTo>
                <a:lnTo>
                  <a:pt x="26" y="2837"/>
                </a:lnTo>
                <a:lnTo>
                  <a:pt x="26" y="0"/>
                </a:lnTo>
                <a:close/>
                <a:moveTo>
                  <a:pt x="38" y="0"/>
                </a:moveTo>
                <a:lnTo>
                  <a:pt x="53" y="0"/>
                </a:lnTo>
                <a:lnTo>
                  <a:pt x="53" y="2837"/>
                </a:lnTo>
                <a:lnTo>
                  <a:pt x="38" y="2837"/>
                </a:lnTo>
                <a:lnTo>
                  <a:pt x="3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3817938" y="1579563"/>
            <a:ext cx="1639888" cy="4503738"/>
          </a:xfrm>
          <a:custGeom>
            <a:avLst/>
            <a:gdLst>
              <a:gd name="T0" fmla="*/ 0 w 1033"/>
              <a:gd name="T1" fmla="*/ 0 h 2837"/>
              <a:gd name="T2" fmla="*/ 12 w 1033"/>
              <a:gd name="T3" fmla="*/ 0 h 2837"/>
              <a:gd name="T4" fmla="*/ 12 w 1033"/>
              <a:gd name="T5" fmla="*/ 2837 h 2837"/>
              <a:gd name="T6" fmla="*/ 0 w 1033"/>
              <a:gd name="T7" fmla="*/ 2837 h 2837"/>
              <a:gd name="T8" fmla="*/ 0 w 1033"/>
              <a:gd name="T9" fmla="*/ 0 h 2837"/>
              <a:gd name="T10" fmla="*/ 12 w 1033"/>
              <a:gd name="T11" fmla="*/ 0 h 2837"/>
              <a:gd name="T12" fmla="*/ 27 w 1033"/>
              <a:gd name="T13" fmla="*/ 0 h 2837"/>
              <a:gd name="T14" fmla="*/ 27 w 1033"/>
              <a:gd name="T15" fmla="*/ 2837 h 2837"/>
              <a:gd name="T16" fmla="*/ 12 w 1033"/>
              <a:gd name="T17" fmla="*/ 2837 h 2837"/>
              <a:gd name="T18" fmla="*/ 12 w 1033"/>
              <a:gd name="T19" fmla="*/ 0 h 2837"/>
              <a:gd name="T20" fmla="*/ 1007 w 1033"/>
              <a:gd name="T21" fmla="*/ 0 h 2837"/>
              <a:gd name="T22" fmla="*/ 1022 w 1033"/>
              <a:gd name="T23" fmla="*/ 0 h 2837"/>
              <a:gd name="T24" fmla="*/ 1022 w 1033"/>
              <a:gd name="T25" fmla="*/ 2837 h 2837"/>
              <a:gd name="T26" fmla="*/ 1007 w 1033"/>
              <a:gd name="T27" fmla="*/ 2837 h 2837"/>
              <a:gd name="T28" fmla="*/ 1007 w 1033"/>
              <a:gd name="T29" fmla="*/ 0 h 2837"/>
              <a:gd name="T30" fmla="*/ 1022 w 1033"/>
              <a:gd name="T31" fmla="*/ 0 h 2837"/>
              <a:gd name="T32" fmla="*/ 1033 w 1033"/>
              <a:gd name="T33" fmla="*/ 0 h 2837"/>
              <a:gd name="T34" fmla="*/ 1033 w 1033"/>
              <a:gd name="T35" fmla="*/ 2837 h 2837"/>
              <a:gd name="T36" fmla="*/ 1022 w 1033"/>
              <a:gd name="T37" fmla="*/ 2837 h 2837"/>
              <a:gd name="T38" fmla="*/ 1022 w 1033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33" h="2837">
                <a:moveTo>
                  <a:pt x="0" y="0"/>
                </a:moveTo>
                <a:lnTo>
                  <a:pt x="12" y="0"/>
                </a:lnTo>
                <a:lnTo>
                  <a:pt x="12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2" y="0"/>
                </a:moveTo>
                <a:lnTo>
                  <a:pt x="27" y="0"/>
                </a:lnTo>
                <a:lnTo>
                  <a:pt x="27" y="2837"/>
                </a:lnTo>
                <a:lnTo>
                  <a:pt x="12" y="2837"/>
                </a:lnTo>
                <a:lnTo>
                  <a:pt x="12" y="0"/>
                </a:lnTo>
                <a:close/>
                <a:moveTo>
                  <a:pt x="1007" y="0"/>
                </a:moveTo>
                <a:lnTo>
                  <a:pt x="1022" y="0"/>
                </a:lnTo>
                <a:lnTo>
                  <a:pt x="1022" y="2837"/>
                </a:lnTo>
                <a:lnTo>
                  <a:pt x="1007" y="2837"/>
                </a:lnTo>
                <a:lnTo>
                  <a:pt x="1007" y="0"/>
                </a:lnTo>
                <a:close/>
                <a:moveTo>
                  <a:pt x="1022" y="0"/>
                </a:moveTo>
                <a:lnTo>
                  <a:pt x="1033" y="0"/>
                </a:lnTo>
                <a:lnTo>
                  <a:pt x="1033" y="2837"/>
                </a:lnTo>
                <a:lnTo>
                  <a:pt x="1022" y="2837"/>
                </a:lnTo>
                <a:lnTo>
                  <a:pt x="102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5543550" y="1579563"/>
            <a:ext cx="85725" cy="4503738"/>
          </a:xfrm>
          <a:custGeom>
            <a:avLst/>
            <a:gdLst>
              <a:gd name="T0" fmla="*/ 0 w 54"/>
              <a:gd name="T1" fmla="*/ 0 h 2837"/>
              <a:gd name="T2" fmla="*/ 16 w 54"/>
              <a:gd name="T3" fmla="*/ 0 h 2837"/>
              <a:gd name="T4" fmla="*/ 16 w 54"/>
              <a:gd name="T5" fmla="*/ 2837 h 2837"/>
              <a:gd name="T6" fmla="*/ 0 w 54"/>
              <a:gd name="T7" fmla="*/ 2837 h 2837"/>
              <a:gd name="T8" fmla="*/ 0 w 54"/>
              <a:gd name="T9" fmla="*/ 0 h 2837"/>
              <a:gd name="T10" fmla="*/ 16 w 54"/>
              <a:gd name="T11" fmla="*/ 0 h 2837"/>
              <a:gd name="T12" fmla="*/ 27 w 54"/>
              <a:gd name="T13" fmla="*/ 0 h 2837"/>
              <a:gd name="T14" fmla="*/ 27 w 54"/>
              <a:gd name="T15" fmla="*/ 2837 h 2837"/>
              <a:gd name="T16" fmla="*/ 16 w 54"/>
              <a:gd name="T17" fmla="*/ 2837 h 2837"/>
              <a:gd name="T18" fmla="*/ 16 w 54"/>
              <a:gd name="T19" fmla="*/ 0 h 2837"/>
              <a:gd name="T20" fmla="*/ 27 w 54"/>
              <a:gd name="T21" fmla="*/ 0 h 2837"/>
              <a:gd name="T22" fmla="*/ 43 w 54"/>
              <a:gd name="T23" fmla="*/ 0 h 2837"/>
              <a:gd name="T24" fmla="*/ 43 w 54"/>
              <a:gd name="T25" fmla="*/ 2837 h 2837"/>
              <a:gd name="T26" fmla="*/ 27 w 54"/>
              <a:gd name="T27" fmla="*/ 2837 h 2837"/>
              <a:gd name="T28" fmla="*/ 27 w 54"/>
              <a:gd name="T29" fmla="*/ 0 h 2837"/>
              <a:gd name="T30" fmla="*/ 43 w 54"/>
              <a:gd name="T31" fmla="*/ 0 h 2837"/>
              <a:gd name="T32" fmla="*/ 54 w 54"/>
              <a:gd name="T33" fmla="*/ 0 h 2837"/>
              <a:gd name="T34" fmla="*/ 54 w 54"/>
              <a:gd name="T35" fmla="*/ 2837 h 2837"/>
              <a:gd name="T36" fmla="*/ 43 w 54"/>
              <a:gd name="T37" fmla="*/ 2837 h 2837"/>
              <a:gd name="T38" fmla="*/ 43 w 54"/>
              <a:gd name="T3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2837">
                <a:moveTo>
                  <a:pt x="0" y="0"/>
                </a:moveTo>
                <a:lnTo>
                  <a:pt x="16" y="0"/>
                </a:lnTo>
                <a:lnTo>
                  <a:pt x="16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6" y="0"/>
                </a:moveTo>
                <a:lnTo>
                  <a:pt x="27" y="0"/>
                </a:lnTo>
                <a:lnTo>
                  <a:pt x="27" y="2837"/>
                </a:lnTo>
                <a:lnTo>
                  <a:pt x="16" y="2837"/>
                </a:lnTo>
                <a:lnTo>
                  <a:pt x="16" y="0"/>
                </a:lnTo>
                <a:close/>
                <a:moveTo>
                  <a:pt x="27" y="0"/>
                </a:moveTo>
                <a:lnTo>
                  <a:pt x="43" y="0"/>
                </a:lnTo>
                <a:lnTo>
                  <a:pt x="43" y="2837"/>
                </a:lnTo>
                <a:lnTo>
                  <a:pt x="27" y="2837"/>
                </a:lnTo>
                <a:lnTo>
                  <a:pt x="27" y="0"/>
                </a:lnTo>
                <a:close/>
                <a:moveTo>
                  <a:pt x="43" y="0"/>
                </a:moveTo>
                <a:lnTo>
                  <a:pt x="54" y="0"/>
                </a:lnTo>
                <a:lnTo>
                  <a:pt x="54" y="2837"/>
                </a:lnTo>
                <a:lnTo>
                  <a:pt x="43" y="2837"/>
                </a:lnTo>
                <a:lnTo>
                  <a:pt x="4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629275" y="1579563"/>
            <a:ext cx="195263" cy="4503738"/>
          </a:xfrm>
          <a:custGeom>
            <a:avLst/>
            <a:gdLst>
              <a:gd name="T0" fmla="*/ 0 w 123"/>
              <a:gd name="T1" fmla="*/ 0 h 2837"/>
              <a:gd name="T2" fmla="*/ 15 w 123"/>
              <a:gd name="T3" fmla="*/ 0 h 2837"/>
              <a:gd name="T4" fmla="*/ 15 w 123"/>
              <a:gd name="T5" fmla="*/ 2837 h 2837"/>
              <a:gd name="T6" fmla="*/ 0 w 123"/>
              <a:gd name="T7" fmla="*/ 2837 h 2837"/>
              <a:gd name="T8" fmla="*/ 0 w 123"/>
              <a:gd name="T9" fmla="*/ 0 h 2837"/>
              <a:gd name="T10" fmla="*/ 15 w 123"/>
              <a:gd name="T11" fmla="*/ 0 h 2837"/>
              <a:gd name="T12" fmla="*/ 31 w 123"/>
              <a:gd name="T13" fmla="*/ 0 h 2837"/>
              <a:gd name="T14" fmla="*/ 31 w 123"/>
              <a:gd name="T15" fmla="*/ 2837 h 2837"/>
              <a:gd name="T16" fmla="*/ 15 w 123"/>
              <a:gd name="T17" fmla="*/ 2837 h 2837"/>
              <a:gd name="T18" fmla="*/ 15 w 123"/>
              <a:gd name="T19" fmla="*/ 0 h 2837"/>
              <a:gd name="T20" fmla="*/ 31 w 123"/>
              <a:gd name="T21" fmla="*/ 0 h 2837"/>
              <a:gd name="T22" fmla="*/ 42 w 123"/>
              <a:gd name="T23" fmla="*/ 0 h 2837"/>
              <a:gd name="T24" fmla="*/ 42 w 123"/>
              <a:gd name="T25" fmla="*/ 2837 h 2837"/>
              <a:gd name="T26" fmla="*/ 31 w 123"/>
              <a:gd name="T27" fmla="*/ 2837 h 2837"/>
              <a:gd name="T28" fmla="*/ 31 w 123"/>
              <a:gd name="T29" fmla="*/ 0 h 2837"/>
              <a:gd name="T30" fmla="*/ 42 w 123"/>
              <a:gd name="T31" fmla="*/ 0 h 2837"/>
              <a:gd name="T32" fmla="*/ 58 w 123"/>
              <a:gd name="T33" fmla="*/ 0 h 2837"/>
              <a:gd name="T34" fmla="*/ 58 w 123"/>
              <a:gd name="T35" fmla="*/ 2837 h 2837"/>
              <a:gd name="T36" fmla="*/ 42 w 123"/>
              <a:gd name="T37" fmla="*/ 2837 h 2837"/>
              <a:gd name="T38" fmla="*/ 42 w 123"/>
              <a:gd name="T39" fmla="*/ 0 h 2837"/>
              <a:gd name="T40" fmla="*/ 58 w 123"/>
              <a:gd name="T41" fmla="*/ 0 h 2837"/>
              <a:gd name="T42" fmla="*/ 69 w 123"/>
              <a:gd name="T43" fmla="*/ 0 h 2837"/>
              <a:gd name="T44" fmla="*/ 69 w 123"/>
              <a:gd name="T45" fmla="*/ 2837 h 2837"/>
              <a:gd name="T46" fmla="*/ 58 w 123"/>
              <a:gd name="T47" fmla="*/ 2837 h 2837"/>
              <a:gd name="T48" fmla="*/ 58 w 123"/>
              <a:gd name="T49" fmla="*/ 0 h 2837"/>
              <a:gd name="T50" fmla="*/ 69 w 123"/>
              <a:gd name="T51" fmla="*/ 0 h 2837"/>
              <a:gd name="T52" fmla="*/ 85 w 123"/>
              <a:gd name="T53" fmla="*/ 0 h 2837"/>
              <a:gd name="T54" fmla="*/ 85 w 123"/>
              <a:gd name="T55" fmla="*/ 2837 h 2837"/>
              <a:gd name="T56" fmla="*/ 69 w 123"/>
              <a:gd name="T57" fmla="*/ 2837 h 2837"/>
              <a:gd name="T58" fmla="*/ 69 w 123"/>
              <a:gd name="T59" fmla="*/ 0 h 2837"/>
              <a:gd name="T60" fmla="*/ 85 w 123"/>
              <a:gd name="T61" fmla="*/ 0 h 2837"/>
              <a:gd name="T62" fmla="*/ 96 w 123"/>
              <a:gd name="T63" fmla="*/ 0 h 2837"/>
              <a:gd name="T64" fmla="*/ 96 w 123"/>
              <a:gd name="T65" fmla="*/ 2837 h 2837"/>
              <a:gd name="T66" fmla="*/ 85 w 123"/>
              <a:gd name="T67" fmla="*/ 2837 h 2837"/>
              <a:gd name="T68" fmla="*/ 85 w 123"/>
              <a:gd name="T69" fmla="*/ 0 h 2837"/>
              <a:gd name="T70" fmla="*/ 96 w 123"/>
              <a:gd name="T71" fmla="*/ 0 h 2837"/>
              <a:gd name="T72" fmla="*/ 111 w 123"/>
              <a:gd name="T73" fmla="*/ 0 h 2837"/>
              <a:gd name="T74" fmla="*/ 111 w 123"/>
              <a:gd name="T75" fmla="*/ 2837 h 2837"/>
              <a:gd name="T76" fmla="*/ 96 w 123"/>
              <a:gd name="T77" fmla="*/ 2837 h 2837"/>
              <a:gd name="T78" fmla="*/ 96 w 123"/>
              <a:gd name="T79" fmla="*/ 0 h 2837"/>
              <a:gd name="T80" fmla="*/ 111 w 123"/>
              <a:gd name="T81" fmla="*/ 0 h 2837"/>
              <a:gd name="T82" fmla="*/ 123 w 123"/>
              <a:gd name="T83" fmla="*/ 0 h 2837"/>
              <a:gd name="T84" fmla="*/ 123 w 123"/>
              <a:gd name="T85" fmla="*/ 2837 h 2837"/>
              <a:gd name="T86" fmla="*/ 111 w 123"/>
              <a:gd name="T87" fmla="*/ 2837 h 2837"/>
              <a:gd name="T88" fmla="*/ 111 w 123"/>
              <a:gd name="T8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837">
                <a:moveTo>
                  <a:pt x="0" y="0"/>
                </a:moveTo>
                <a:lnTo>
                  <a:pt x="15" y="0"/>
                </a:lnTo>
                <a:lnTo>
                  <a:pt x="15" y="2837"/>
                </a:lnTo>
                <a:lnTo>
                  <a:pt x="0" y="2837"/>
                </a:lnTo>
                <a:lnTo>
                  <a:pt x="0" y="0"/>
                </a:lnTo>
                <a:close/>
                <a:moveTo>
                  <a:pt x="15" y="0"/>
                </a:moveTo>
                <a:lnTo>
                  <a:pt x="31" y="0"/>
                </a:lnTo>
                <a:lnTo>
                  <a:pt x="31" y="2837"/>
                </a:lnTo>
                <a:lnTo>
                  <a:pt x="15" y="2837"/>
                </a:lnTo>
                <a:lnTo>
                  <a:pt x="15" y="0"/>
                </a:lnTo>
                <a:close/>
                <a:moveTo>
                  <a:pt x="31" y="0"/>
                </a:moveTo>
                <a:lnTo>
                  <a:pt x="42" y="0"/>
                </a:lnTo>
                <a:lnTo>
                  <a:pt x="42" y="2837"/>
                </a:lnTo>
                <a:lnTo>
                  <a:pt x="31" y="2837"/>
                </a:lnTo>
                <a:lnTo>
                  <a:pt x="31" y="0"/>
                </a:lnTo>
                <a:close/>
                <a:moveTo>
                  <a:pt x="42" y="0"/>
                </a:moveTo>
                <a:lnTo>
                  <a:pt x="58" y="0"/>
                </a:lnTo>
                <a:lnTo>
                  <a:pt x="58" y="2837"/>
                </a:lnTo>
                <a:lnTo>
                  <a:pt x="42" y="2837"/>
                </a:lnTo>
                <a:lnTo>
                  <a:pt x="42" y="0"/>
                </a:lnTo>
                <a:close/>
                <a:moveTo>
                  <a:pt x="58" y="0"/>
                </a:moveTo>
                <a:lnTo>
                  <a:pt x="69" y="0"/>
                </a:lnTo>
                <a:lnTo>
                  <a:pt x="69" y="2837"/>
                </a:lnTo>
                <a:lnTo>
                  <a:pt x="58" y="2837"/>
                </a:lnTo>
                <a:lnTo>
                  <a:pt x="58" y="0"/>
                </a:lnTo>
                <a:close/>
                <a:moveTo>
                  <a:pt x="69" y="0"/>
                </a:moveTo>
                <a:lnTo>
                  <a:pt x="85" y="0"/>
                </a:lnTo>
                <a:lnTo>
                  <a:pt x="85" y="2837"/>
                </a:lnTo>
                <a:lnTo>
                  <a:pt x="69" y="2837"/>
                </a:lnTo>
                <a:lnTo>
                  <a:pt x="69" y="0"/>
                </a:lnTo>
                <a:close/>
                <a:moveTo>
                  <a:pt x="85" y="0"/>
                </a:moveTo>
                <a:lnTo>
                  <a:pt x="96" y="0"/>
                </a:lnTo>
                <a:lnTo>
                  <a:pt x="96" y="2837"/>
                </a:lnTo>
                <a:lnTo>
                  <a:pt x="85" y="2837"/>
                </a:lnTo>
                <a:lnTo>
                  <a:pt x="85" y="0"/>
                </a:lnTo>
                <a:close/>
                <a:moveTo>
                  <a:pt x="96" y="0"/>
                </a:moveTo>
                <a:lnTo>
                  <a:pt x="111" y="0"/>
                </a:lnTo>
                <a:lnTo>
                  <a:pt x="111" y="2837"/>
                </a:lnTo>
                <a:lnTo>
                  <a:pt x="96" y="2837"/>
                </a:lnTo>
                <a:lnTo>
                  <a:pt x="96" y="0"/>
                </a:lnTo>
                <a:close/>
                <a:moveTo>
                  <a:pt x="111" y="0"/>
                </a:moveTo>
                <a:lnTo>
                  <a:pt x="123" y="0"/>
                </a:lnTo>
                <a:lnTo>
                  <a:pt x="123" y="2837"/>
                </a:lnTo>
                <a:lnTo>
                  <a:pt x="111" y="2837"/>
                </a:lnTo>
                <a:lnTo>
                  <a:pt x="11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6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074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U.S. Bureau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of Labor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Statistics (QCEW) and Moody’s Economy.com.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8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New York City’s New Growth Sector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 of Jobs in Thousands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773113" y="1576388"/>
            <a:ext cx="7773988" cy="3382963"/>
          </a:xfrm>
          <a:custGeom>
            <a:avLst/>
            <a:gdLst>
              <a:gd name="T0" fmla="*/ 0 w 4897"/>
              <a:gd name="T1" fmla="*/ 2131 h 2131"/>
              <a:gd name="T2" fmla="*/ 4897 w 4897"/>
              <a:gd name="T3" fmla="*/ 2131 h 2131"/>
              <a:gd name="T4" fmla="*/ 0 w 4897"/>
              <a:gd name="T5" fmla="*/ 1421 h 2131"/>
              <a:gd name="T6" fmla="*/ 4897 w 4897"/>
              <a:gd name="T7" fmla="*/ 1421 h 2131"/>
              <a:gd name="T8" fmla="*/ 0 w 4897"/>
              <a:gd name="T9" fmla="*/ 710 h 2131"/>
              <a:gd name="T10" fmla="*/ 4897 w 4897"/>
              <a:gd name="T11" fmla="*/ 710 h 2131"/>
              <a:gd name="T12" fmla="*/ 0 w 4897"/>
              <a:gd name="T13" fmla="*/ 0 h 2131"/>
              <a:gd name="T14" fmla="*/ 4897 w 4897"/>
              <a:gd name="T15" fmla="*/ 0 h 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97" h="2131">
                <a:moveTo>
                  <a:pt x="0" y="2131"/>
                </a:moveTo>
                <a:lnTo>
                  <a:pt x="4897" y="2131"/>
                </a:lnTo>
                <a:moveTo>
                  <a:pt x="0" y="1421"/>
                </a:moveTo>
                <a:lnTo>
                  <a:pt x="4897" y="1421"/>
                </a:lnTo>
                <a:moveTo>
                  <a:pt x="0" y="710"/>
                </a:moveTo>
                <a:lnTo>
                  <a:pt x="4897" y="710"/>
                </a:lnTo>
                <a:moveTo>
                  <a:pt x="0" y="0"/>
                </a:moveTo>
                <a:lnTo>
                  <a:pt x="4897" y="0"/>
                </a:lnTo>
              </a:path>
            </a:pathLst>
          </a:custGeom>
          <a:noFill/>
          <a:ln w="63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3113" y="1576388"/>
            <a:ext cx="7773988" cy="4503738"/>
          </a:xfrm>
          <a:prstGeom prst="rect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8547100" y="1576388"/>
            <a:ext cx="0" cy="450373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73113" y="1576388"/>
            <a:ext cx="0" cy="450373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730250" y="1576388"/>
            <a:ext cx="42863" cy="4503738"/>
          </a:xfrm>
          <a:custGeom>
            <a:avLst/>
            <a:gdLst>
              <a:gd name="T0" fmla="*/ 0 w 27"/>
              <a:gd name="T1" fmla="*/ 2837 h 2837"/>
              <a:gd name="T2" fmla="*/ 27 w 27"/>
              <a:gd name="T3" fmla="*/ 2837 h 2837"/>
              <a:gd name="T4" fmla="*/ 0 w 27"/>
              <a:gd name="T5" fmla="*/ 2131 h 2837"/>
              <a:gd name="T6" fmla="*/ 27 w 27"/>
              <a:gd name="T7" fmla="*/ 2131 h 2837"/>
              <a:gd name="T8" fmla="*/ 0 w 27"/>
              <a:gd name="T9" fmla="*/ 1421 h 2837"/>
              <a:gd name="T10" fmla="*/ 27 w 27"/>
              <a:gd name="T11" fmla="*/ 1421 h 2837"/>
              <a:gd name="T12" fmla="*/ 0 w 27"/>
              <a:gd name="T13" fmla="*/ 710 h 2837"/>
              <a:gd name="T14" fmla="*/ 27 w 27"/>
              <a:gd name="T15" fmla="*/ 710 h 2837"/>
              <a:gd name="T16" fmla="*/ 0 w 27"/>
              <a:gd name="T17" fmla="*/ 0 h 2837"/>
              <a:gd name="T18" fmla="*/ 27 w 27"/>
              <a:gd name="T19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837">
                <a:moveTo>
                  <a:pt x="0" y="2837"/>
                </a:moveTo>
                <a:lnTo>
                  <a:pt x="27" y="2837"/>
                </a:lnTo>
                <a:moveTo>
                  <a:pt x="0" y="2131"/>
                </a:moveTo>
                <a:lnTo>
                  <a:pt x="27" y="2131"/>
                </a:lnTo>
                <a:moveTo>
                  <a:pt x="0" y="1421"/>
                </a:moveTo>
                <a:lnTo>
                  <a:pt x="27" y="1421"/>
                </a:lnTo>
                <a:moveTo>
                  <a:pt x="0" y="710"/>
                </a:moveTo>
                <a:lnTo>
                  <a:pt x="27" y="710"/>
                </a:lnTo>
                <a:moveTo>
                  <a:pt x="0" y="0"/>
                </a:moveTo>
                <a:lnTo>
                  <a:pt x="27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73113" y="6080125"/>
            <a:ext cx="777398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73113" y="6080125"/>
            <a:ext cx="7773988" cy="49213"/>
          </a:xfrm>
          <a:custGeom>
            <a:avLst/>
            <a:gdLst>
              <a:gd name="T0" fmla="*/ 0 w 4897"/>
              <a:gd name="T1" fmla="*/ 0 h 31"/>
              <a:gd name="T2" fmla="*/ 0 w 4897"/>
              <a:gd name="T3" fmla="*/ 31 h 31"/>
              <a:gd name="T4" fmla="*/ 326 w 4897"/>
              <a:gd name="T5" fmla="*/ 0 h 31"/>
              <a:gd name="T6" fmla="*/ 326 w 4897"/>
              <a:gd name="T7" fmla="*/ 31 h 31"/>
              <a:gd name="T8" fmla="*/ 653 w 4897"/>
              <a:gd name="T9" fmla="*/ 0 h 31"/>
              <a:gd name="T10" fmla="*/ 653 w 4897"/>
              <a:gd name="T11" fmla="*/ 31 h 31"/>
              <a:gd name="T12" fmla="*/ 979 w 4897"/>
              <a:gd name="T13" fmla="*/ 0 h 31"/>
              <a:gd name="T14" fmla="*/ 979 w 4897"/>
              <a:gd name="T15" fmla="*/ 31 h 31"/>
              <a:gd name="T16" fmla="*/ 1306 w 4897"/>
              <a:gd name="T17" fmla="*/ 0 h 31"/>
              <a:gd name="T18" fmla="*/ 1306 w 4897"/>
              <a:gd name="T19" fmla="*/ 31 h 31"/>
              <a:gd name="T20" fmla="*/ 1632 w 4897"/>
              <a:gd name="T21" fmla="*/ 0 h 31"/>
              <a:gd name="T22" fmla="*/ 1632 w 4897"/>
              <a:gd name="T23" fmla="*/ 31 h 31"/>
              <a:gd name="T24" fmla="*/ 1959 w 4897"/>
              <a:gd name="T25" fmla="*/ 0 h 31"/>
              <a:gd name="T26" fmla="*/ 1959 w 4897"/>
              <a:gd name="T27" fmla="*/ 31 h 31"/>
              <a:gd name="T28" fmla="*/ 2285 w 4897"/>
              <a:gd name="T29" fmla="*/ 0 h 31"/>
              <a:gd name="T30" fmla="*/ 2285 w 4897"/>
              <a:gd name="T31" fmla="*/ 31 h 31"/>
              <a:gd name="T32" fmla="*/ 2612 w 4897"/>
              <a:gd name="T33" fmla="*/ 0 h 31"/>
              <a:gd name="T34" fmla="*/ 2612 w 4897"/>
              <a:gd name="T35" fmla="*/ 31 h 31"/>
              <a:gd name="T36" fmla="*/ 2938 w 4897"/>
              <a:gd name="T37" fmla="*/ 0 h 31"/>
              <a:gd name="T38" fmla="*/ 2938 w 4897"/>
              <a:gd name="T39" fmla="*/ 31 h 31"/>
              <a:gd name="T40" fmla="*/ 3265 w 4897"/>
              <a:gd name="T41" fmla="*/ 0 h 31"/>
              <a:gd name="T42" fmla="*/ 3265 w 4897"/>
              <a:gd name="T43" fmla="*/ 31 h 31"/>
              <a:gd name="T44" fmla="*/ 3591 w 4897"/>
              <a:gd name="T45" fmla="*/ 0 h 31"/>
              <a:gd name="T46" fmla="*/ 3591 w 4897"/>
              <a:gd name="T47" fmla="*/ 31 h 31"/>
              <a:gd name="T48" fmla="*/ 3917 w 4897"/>
              <a:gd name="T49" fmla="*/ 0 h 31"/>
              <a:gd name="T50" fmla="*/ 3917 w 4897"/>
              <a:gd name="T51" fmla="*/ 31 h 31"/>
              <a:gd name="T52" fmla="*/ 4244 w 4897"/>
              <a:gd name="T53" fmla="*/ 0 h 31"/>
              <a:gd name="T54" fmla="*/ 4244 w 4897"/>
              <a:gd name="T55" fmla="*/ 31 h 31"/>
              <a:gd name="T56" fmla="*/ 4570 w 4897"/>
              <a:gd name="T57" fmla="*/ 0 h 31"/>
              <a:gd name="T58" fmla="*/ 4570 w 4897"/>
              <a:gd name="T59" fmla="*/ 31 h 31"/>
              <a:gd name="T60" fmla="*/ 4897 w 4897"/>
              <a:gd name="T61" fmla="*/ 0 h 31"/>
              <a:gd name="T62" fmla="*/ 4897 w 4897"/>
              <a:gd name="T6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97" h="31">
                <a:moveTo>
                  <a:pt x="0" y="0"/>
                </a:moveTo>
                <a:lnTo>
                  <a:pt x="0" y="31"/>
                </a:lnTo>
                <a:moveTo>
                  <a:pt x="326" y="0"/>
                </a:moveTo>
                <a:lnTo>
                  <a:pt x="326" y="31"/>
                </a:lnTo>
                <a:moveTo>
                  <a:pt x="653" y="0"/>
                </a:moveTo>
                <a:lnTo>
                  <a:pt x="653" y="31"/>
                </a:lnTo>
                <a:moveTo>
                  <a:pt x="979" y="0"/>
                </a:moveTo>
                <a:lnTo>
                  <a:pt x="979" y="31"/>
                </a:lnTo>
                <a:moveTo>
                  <a:pt x="1306" y="0"/>
                </a:moveTo>
                <a:lnTo>
                  <a:pt x="1306" y="31"/>
                </a:lnTo>
                <a:moveTo>
                  <a:pt x="1632" y="0"/>
                </a:moveTo>
                <a:lnTo>
                  <a:pt x="1632" y="31"/>
                </a:lnTo>
                <a:moveTo>
                  <a:pt x="1959" y="0"/>
                </a:moveTo>
                <a:lnTo>
                  <a:pt x="1959" y="31"/>
                </a:lnTo>
                <a:moveTo>
                  <a:pt x="2285" y="0"/>
                </a:moveTo>
                <a:lnTo>
                  <a:pt x="2285" y="31"/>
                </a:lnTo>
                <a:moveTo>
                  <a:pt x="2612" y="0"/>
                </a:moveTo>
                <a:lnTo>
                  <a:pt x="2612" y="31"/>
                </a:lnTo>
                <a:moveTo>
                  <a:pt x="2938" y="0"/>
                </a:moveTo>
                <a:lnTo>
                  <a:pt x="2938" y="31"/>
                </a:lnTo>
                <a:moveTo>
                  <a:pt x="3265" y="0"/>
                </a:moveTo>
                <a:lnTo>
                  <a:pt x="3265" y="31"/>
                </a:lnTo>
                <a:moveTo>
                  <a:pt x="3591" y="0"/>
                </a:moveTo>
                <a:lnTo>
                  <a:pt x="3591" y="31"/>
                </a:lnTo>
                <a:moveTo>
                  <a:pt x="3917" y="0"/>
                </a:moveTo>
                <a:lnTo>
                  <a:pt x="3917" y="31"/>
                </a:lnTo>
                <a:moveTo>
                  <a:pt x="4244" y="0"/>
                </a:moveTo>
                <a:lnTo>
                  <a:pt x="4244" y="31"/>
                </a:lnTo>
                <a:moveTo>
                  <a:pt x="4570" y="0"/>
                </a:moveTo>
                <a:lnTo>
                  <a:pt x="4570" y="31"/>
                </a:lnTo>
                <a:moveTo>
                  <a:pt x="4897" y="0"/>
                </a:moveTo>
                <a:lnTo>
                  <a:pt x="4897" y="3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785813" y="1658938"/>
            <a:ext cx="7620000" cy="1189038"/>
          </a:xfrm>
          <a:custGeom>
            <a:avLst/>
            <a:gdLst>
              <a:gd name="T0" fmla="*/ 69 w 4800"/>
              <a:gd name="T1" fmla="*/ 602 h 749"/>
              <a:gd name="T2" fmla="*/ 149 w 4800"/>
              <a:gd name="T3" fmla="*/ 676 h 749"/>
              <a:gd name="T4" fmla="*/ 230 w 4800"/>
              <a:gd name="T5" fmla="*/ 741 h 749"/>
              <a:gd name="T6" fmla="*/ 311 w 4800"/>
              <a:gd name="T7" fmla="*/ 736 h 749"/>
              <a:gd name="T8" fmla="*/ 395 w 4800"/>
              <a:gd name="T9" fmla="*/ 710 h 749"/>
              <a:gd name="T10" fmla="*/ 476 w 4800"/>
              <a:gd name="T11" fmla="*/ 728 h 749"/>
              <a:gd name="T12" fmla="*/ 556 w 4800"/>
              <a:gd name="T13" fmla="*/ 671 h 749"/>
              <a:gd name="T14" fmla="*/ 637 w 4800"/>
              <a:gd name="T15" fmla="*/ 580 h 749"/>
              <a:gd name="T16" fmla="*/ 722 w 4800"/>
              <a:gd name="T17" fmla="*/ 507 h 749"/>
              <a:gd name="T18" fmla="*/ 802 w 4800"/>
              <a:gd name="T19" fmla="*/ 498 h 749"/>
              <a:gd name="T20" fmla="*/ 883 w 4800"/>
              <a:gd name="T21" fmla="*/ 550 h 749"/>
              <a:gd name="T22" fmla="*/ 964 w 4800"/>
              <a:gd name="T23" fmla="*/ 528 h 749"/>
              <a:gd name="T24" fmla="*/ 1048 w 4800"/>
              <a:gd name="T25" fmla="*/ 533 h 749"/>
              <a:gd name="T26" fmla="*/ 1129 w 4800"/>
              <a:gd name="T27" fmla="*/ 502 h 749"/>
              <a:gd name="T28" fmla="*/ 1209 w 4800"/>
              <a:gd name="T29" fmla="*/ 420 h 749"/>
              <a:gd name="T30" fmla="*/ 1290 w 4800"/>
              <a:gd name="T31" fmla="*/ 347 h 749"/>
              <a:gd name="T32" fmla="*/ 1375 w 4800"/>
              <a:gd name="T33" fmla="*/ 277 h 749"/>
              <a:gd name="T34" fmla="*/ 1455 w 4800"/>
              <a:gd name="T35" fmla="*/ 256 h 749"/>
              <a:gd name="T36" fmla="*/ 1536 w 4800"/>
              <a:gd name="T37" fmla="*/ 238 h 749"/>
              <a:gd name="T38" fmla="*/ 1617 w 4800"/>
              <a:gd name="T39" fmla="*/ 165 h 749"/>
              <a:gd name="T40" fmla="*/ 1701 w 4800"/>
              <a:gd name="T41" fmla="*/ 95 h 749"/>
              <a:gd name="T42" fmla="*/ 1782 w 4800"/>
              <a:gd name="T43" fmla="*/ 30 h 749"/>
              <a:gd name="T44" fmla="*/ 1862 w 4800"/>
              <a:gd name="T45" fmla="*/ 30 h 749"/>
              <a:gd name="T46" fmla="*/ 1943 w 4800"/>
              <a:gd name="T47" fmla="*/ 208 h 749"/>
              <a:gd name="T48" fmla="*/ 2027 w 4800"/>
              <a:gd name="T49" fmla="*/ 420 h 749"/>
              <a:gd name="T50" fmla="*/ 2108 w 4800"/>
              <a:gd name="T51" fmla="*/ 481 h 749"/>
              <a:gd name="T52" fmla="*/ 2189 w 4800"/>
              <a:gd name="T53" fmla="*/ 563 h 749"/>
              <a:gd name="T54" fmla="*/ 2269 w 4800"/>
              <a:gd name="T55" fmla="*/ 546 h 749"/>
              <a:gd name="T56" fmla="*/ 2354 w 4800"/>
              <a:gd name="T57" fmla="*/ 489 h 749"/>
              <a:gd name="T58" fmla="*/ 2435 w 4800"/>
              <a:gd name="T59" fmla="*/ 459 h 749"/>
              <a:gd name="T60" fmla="*/ 2515 w 4800"/>
              <a:gd name="T61" fmla="*/ 411 h 749"/>
              <a:gd name="T62" fmla="*/ 2596 w 4800"/>
              <a:gd name="T63" fmla="*/ 351 h 749"/>
              <a:gd name="T64" fmla="*/ 2680 w 4800"/>
              <a:gd name="T65" fmla="*/ 286 h 749"/>
              <a:gd name="T66" fmla="*/ 2761 w 4800"/>
              <a:gd name="T67" fmla="*/ 247 h 749"/>
              <a:gd name="T68" fmla="*/ 2842 w 4800"/>
              <a:gd name="T69" fmla="*/ 169 h 749"/>
              <a:gd name="T70" fmla="*/ 2922 w 4800"/>
              <a:gd name="T71" fmla="*/ 156 h 749"/>
              <a:gd name="T72" fmla="*/ 3007 w 4800"/>
              <a:gd name="T73" fmla="*/ 173 h 749"/>
              <a:gd name="T74" fmla="*/ 3088 w 4800"/>
              <a:gd name="T75" fmla="*/ 277 h 749"/>
              <a:gd name="T76" fmla="*/ 3168 w 4800"/>
              <a:gd name="T77" fmla="*/ 481 h 749"/>
              <a:gd name="T78" fmla="*/ 3249 w 4800"/>
              <a:gd name="T79" fmla="*/ 502 h 749"/>
              <a:gd name="T80" fmla="*/ 3333 w 4800"/>
              <a:gd name="T81" fmla="*/ 494 h 749"/>
              <a:gd name="T82" fmla="*/ 3414 w 4800"/>
              <a:gd name="T83" fmla="*/ 455 h 749"/>
              <a:gd name="T84" fmla="*/ 3495 w 4800"/>
              <a:gd name="T85" fmla="*/ 407 h 749"/>
              <a:gd name="T86" fmla="*/ 3575 w 4800"/>
              <a:gd name="T87" fmla="*/ 429 h 749"/>
              <a:gd name="T88" fmla="*/ 3660 w 4800"/>
              <a:gd name="T89" fmla="*/ 455 h 749"/>
              <a:gd name="T90" fmla="*/ 3740 w 4800"/>
              <a:gd name="T91" fmla="*/ 481 h 749"/>
              <a:gd name="T92" fmla="*/ 3821 w 4800"/>
              <a:gd name="T93" fmla="*/ 481 h 749"/>
              <a:gd name="T94" fmla="*/ 3902 w 4800"/>
              <a:gd name="T95" fmla="*/ 459 h 749"/>
              <a:gd name="T96" fmla="*/ 3986 w 4800"/>
              <a:gd name="T97" fmla="*/ 442 h 749"/>
              <a:gd name="T98" fmla="*/ 4067 w 4800"/>
              <a:gd name="T99" fmla="*/ 411 h 749"/>
              <a:gd name="T100" fmla="*/ 4148 w 4800"/>
              <a:gd name="T101" fmla="*/ 390 h 749"/>
              <a:gd name="T102" fmla="*/ 4228 w 4800"/>
              <a:gd name="T103" fmla="*/ 359 h 749"/>
              <a:gd name="T104" fmla="*/ 4313 w 4800"/>
              <a:gd name="T105" fmla="*/ 329 h 749"/>
              <a:gd name="T106" fmla="*/ 4393 w 4800"/>
              <a:gd name="T107" fmla="*/ 351 h 749"/>
              <a:gd name="T108" fmla="*/ 4474 w 4800"/>
              <a:gd name="T109" fmla="*/ 338 h 749"/>
              <a:gd name="T110" fmla="*/ 4555 w 4800"/>
              <a:gd name="T111" fmla="*/ 321 h 749"/>
              <a:gd name="T112" fmla="*/ 4639 w 4800"/>
              <a:gd name="T113" fmla="*/ 264 h 749"/>
              <a:gd name="T114" fmla="*/ 4720 w 4800"/>
              <a:gd name="T115" fmla="*/ 251 h 749"/>
              <a:gd name="T116" fmla="*/ 4800 w 4800"/>
              <a:gd name="T117" fmla="*/ 260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00" h="749">
                <a:moveTo>
                  <a:pt x="0" y="541"/>
                </a:moveTo>
                <a:lnTo>
                  <a:pt x="11" y="546"/>
                </a:lnTo>
                <a:lnTo>
                  <a:pt x="26" y="580"/>
                </a:lnTo>
                <a:lnTo>
                  <a:pt x="38" y="572"/>
                </a:lnTo>
                <a:lnTo>
                  <a:pt x="53" y="589"/>
                </a:lnTo>
                <a:lnTo>
                  <a:pt x="69" y="602"/>
                </a:lnTo>
                <a:lnTo>
                  <a:pt x="80" y="645"/>
                </a:lnTo>
                <a:lnTo>
                  <a:pt x="96" y="650"/>
                </a:lnTo>
                <a:lnTo>
                  <a:pt x="107" y="645"/>
                </a:lnTo>
                <a:lnTo>
                  <a:pt x="122" y="654"/>
                </a:lnTo>
                <a:lnTo>
                  <a:pt x="134" y="671"/>
                </a:lnTo>
                <a:lnTo>
                  <a:pt x="149" y="676"/>
                </a:lnTo>
                <a:lnTo>
                  <a:pt x="161" y="702"/>
                </a:lnTo>
                <a:lnTo>
                  <a:pt x="176" y="719"/>
                </a:lnTo>
                <a:lnTo>
                  <a:pt x="188" y="719"/>
                </a:lnTo>
                <a:lnTo>
                  <a:pt x="203" y="728"/>
                </a:lnTo>
                <a:lnTo>
                  <a:pt x="218" y="732"/>
                </a:lnTo>
                <a:lnTo>
                  <a:pt x="230" y="741"/>
                </a:lnTo>
                <a:lnTo>
                  <a:pt x="245" y="745"/>
                </a:lnTo>
                <a:lnTo>
                  <a:pt x="257" y="749"/>
                </a:lnTo>
                <a:lnTo>
                  <a:pt x="272" y="749"/>
                </a:lnTo>
                <a:lnTo>
                  <a:pt x="284" y="745"/>
                </a:lnTo>
                <a:lnTo>
                  <a:pt x="299" y="736"/>
                </a:lnTo>
                <a:lnTo>
                  <a:pt x="311" y="736"/>
                </a:lnTo>
                <a:lnTo>
                  <a:pt x="326" y="728"/>
                </a:lnTo>
                <a:lnTo>
                  <a:pt x="338" y="728"/>
                </a:lnTo>
                <a:lnTo>
                  <a:pt x="353" y="728"/>
                </a:lnTo>
                <a:lnTo>
                  <a:pt x="364" y="719"/>
                </a:lnTo>
                <a:lnTo>
                  <a:pt x="380" y="715"/>
                </a:lnTo>
                <a:lnTo>
                  <a:pt x="395" y="710"/>
                </a:lnTo>
                <a:lnTo>
                  <a:pt x="407" y="697"/>
                </a:lnTo>
                <a:lnTo>
                  <a:pt x="422" y="697"/>
                </a:lnTo>
                <a:lnTo>
                  <a:pt x="434" y="702"/>
                </a:lnTo>
                <a:lnTo>
                  <a:pt x="449" y="728"/>
                </a:lnTo>
                <a:lnTo>
                  <a:pt x="460" y="736"/>
                </a:lnTo>
                <a:lnTo>
                  <a:pt x="476" y="728"/>
                </a:lnTo>
                <a:lnTo>
                  <a:pt x="487" y="697"/>
                </a:lnTo>
                <a:lnTo>
                  <a:pt x="503" y="697"/>
                </a:lnTo>
                <a:lnTo>
                  <a:pt x="514" y="693"/>
                </a:lnTo>
                <a:lnTo>
                  <a:pt x="530" y="689"/>
                </a:lnTo>
                <a:lnTo>
                  <a:pt x="545" y="680"/>
                </a:lnTo>
                <a:lnTo>
                  <a:pt x="556" y="671"/>
                </a:lnTo>
                <a:lnTo>
                  <a:pt x="572" y="667"/>
                </a:lnTo>
                <a:lnTo>
                  <a:pt x="583" y="645"/>
                </a:lnTo>
                <a:lnTo>
                  <a:pt x="599" y="632"/>
                </a:lnTo>
                <a:lnTo>
                  <a:pt x="610" y="598"/>
                </a:lnTo>
                <a:lnTo>
                  <a:pt x="626" y="593"/>
                </a:lnTo>
                <a:lnTo>
                  <a:pt x="637" y="580"/>
                </a:lnTo>
                <a:lnTo>
                  <a:pt x="652" y="572"/>
                </a:lnTo>
                <a:lnTo>
                  <a:pt x="664" y="563"/>
                </a:lnTo>
                <a:lnTo>
                  <a:pt x="679" y="546"/>
                </a:lnTo>
                <a:lnTo>
                  <a:pt x="691" y="524"/>
                </a:lnTo>
                <a:lnTo>
                  <a:pt x="706" y="524"/>
                </a:lnTo>
                <a:lnTo>
                  <a:pt x="722" y="507"/>
                </a:lnTo>
                <a:lnTo>
                  <a:pt x="733" y="498"/>
                </a:lnTo>
                <a:lnTo>
                  <a:pt x="749" y="498"/>
                </a:lnTo>
                <a:lnTo>
                  <a:pt x="760" y="489"/>
                </a:lnTo>
                <a:lnTo>
                  <a:pt x="775" y="511"/>
                </a:lnTo>
                <a:lnTo>
                  <a:pt x="787" y="502"/>
                </a:lnTo>
                <a:lnTo>
                  <a:pt x="802" y="498"/>
                </a:lnTo>
                <a:lnTo>
                  <a:pt x="814" y="511"/>
                </a:lnTo>
                <a:lnTo>
                  <a:pt x="829" y="502"/>
                </a:lnTo>
                <a:lnTo>
                  <a:pt x="841" y="515"/>
                </a:lnTo>
                <a:lnTo>
                  <a:pt x="856" y="533"/>
                </a:lnTo>
                <a:lnTo>
                  <a:pt x="871" y="537"/>
                </a:lnTo>
                <a:lnTo>
                  <a:pt x="883" y="550"/>
                </a:lnTo>
                <a:lnTo>
                  <a:pt x="898" y="576"/>
                </a:lnTo>
                <a:lnTo>
                  <a:pt x="910" y="572"/>
                </a:lnTo>
                <a:lnTo>
                  <a:pt x="925" y="559"/>
                </a:lnTo>
                <a:lnTo>
                  <a:pt x="937" y="537"/>
                </a:lnTo>
                <a:lnTo>
                  <a:pt x="952" y="537"/>
                </a:lnTo>
                <a:lnTo>
                  <a:pt x="964" y="528"/>
                </a:lnTo>
                <a:lnTo>
                  <a:pt x="979" y="559"/>
                </a:lnTo>
                <a:lnTo>
                  <a:pt x="990" y="554"/>
                </a:lnTo>
                <a:lnTo>
                  <a:pt x="1006" y="546"/>
                </a:lnTo>
                <a:lnTo>
                  <a:pt x="1017" y="546"/>
                </a:lnTo>
                <a:lnTo>
                  <a:pt x="1033" y="537"/>
                </a:lnTo>
                <a:lnTo>
                  <a:pt x="1048" y="533"/>
                </a:lnTo>
                <a:lnTo>
                  <a:pt x="1060" y="541"/>
                </a:lnTo>
                <a:lnTo>
                  <a:pt x="1075" y="546"/>
                </a:lnTo>
                <a:lnTo>
                  <a:pt x="1086" y="537"/>
                </a:lnTo>
                <a:lnTo>
                  <a:pt x="1102" y="524"/>
                </a:lnTo>
                <a:lnTo>
                  <a:pt x="1113" y="515"/>
                </a:lnTo>
                <a:lnTo>
                  <a:pt x="1129" y="502"/>
                </a:lnTo>
                <a:lnTo>
                  <a:pt x="1140" y="489"/>
                </a:lnTo>
                <a:lnTo>
                  <a:pt x="1156" y="476"/>
                </a:lnTo>
                <a:lnTo>
                  <a:pt x="1167" y="463"/>
                </a:lnTo>
                <a:lnTo>
                  <a:pt x="1183" y="442"/>
                </a:lnTo>
                <a:lnTo>
                  <a:pt x="1198" y="433"/>
                </a:lnTo>
                <a:lnTo>
                  <a:pt x="1209" y="420"/>
                </a:lnTo>
                <a:lnTo>
                  <a:pt x="1225" y="398"/>
                </a:lnTo>
                <a:lnTo>
                  <a:pt x="1236" y="381"/>
                </a:lnTo>
                <a:lnTo>
                  <a:pt x="1252" y="368"/>
                </a:lnTo>
                <a:lnTo>
                  <a:pt x="1263" y="359"/>
                </a:lnTo>
                <a:lnTo>
                  <a:pt x="1279" y="355"/>
                </a:lnTo>
                <a:lnTo>
                  <a:pt x="1290" y="347"/>
                </a:lnTo>
                <a:lnTo>
                  <a:pt x="1305" y="321"/>
                </a:lnTo>
                <a:lnTo>
                  <a:pt x="1317" y="325"/>
                </a:lnTo>
                <a:lnTo>
                  <a:pt x="1332" y="308"/>
                </a:lnTo>
                <a:lnTo>
                  <a:pt x="1344" y="308"/>
                </a:lnTo>
                <a:lnTo>
                  <a:pt x="1359" y="290"/>
                </a:lnTo>
                <a:lnTo>
                  <a:pt x="1375" y="277"/>
                </a:lnTo>
                <a:lnTo>
                  <a:pt x="1386" y="251"/>
                </a:lnTo>
                <a:lnTo>
                  <a:pt x="1401" y="247"/>
                </a:lnTo>
                <a:lnTo>
                  <a:pt x="1413" y="247"/>
                </a:lnTo>
                <a:lnTo>
                  <a:pt x="1428" y="260"/>
                </a:lnTo>
                <a:lnTo>
                  <a:pt x="1440" y="256"/>
                </a:lnTo>
                <a:lnTo>
                  <a:pt x="1455" y="256"/>
                </a:lnTo>
                <a:lnTo>
                  <a:pt x="1467" y="243"/>
                </a:lnTo>
                <a:lnTo>
                  <a:pt x="1482" y="234"/>
                </a:lnTo>
                <a:lnTo>
                  <a:pt x="1494" y="234"/>
                </a:lnTo>
                <a:lnTo>
                  <a:pt x="1509" y="243"/>
                </a:lnTo>
                <a:lnTo>
                  <a:pt x="1524" y="234"/>
                </a:lnTo>
                <a:lnTo>
                  <a:pt x="1536" y="238"/>
                </a:lnTo>
                <a:lnTo>
                  <a:pt x="1551" y="230"/>
                </a:lnTo>
                <a:lnTo>
                  <a:pt x="1563" y="221"/>
                </a:lnTo>
                <a:lnTo>
                  <a:pt x="1578" y="221"/>
                </a:lnTo>
                <a:lnTo>
                  <a:pt x="1590" y="199"/>
                </a:lnTo>
                <a:lnTo>
                  <a:pt x="1605" y="182"/>
                </a:lnTo>
                <a:lnTo>
                  <a:pt x="1617" y="165"/>
                </a:lnTo>
                <a:lnTo>
                  <a:pt x="1632" y="147"/>
                </a:lnTo>
                <a:lnTo>
                  <a:pt x="1643" y="139"/>
                </a:lnTo>
                <a:lnTo>
                  <a:pt x="1659" y="134"/>
                </a:lnTo>
                <a:lnTo>
                  <a:pt x="1670" y="117"/>
                </a:lnTo>
                <a:lnTo>
                  <a:pt x="1686" y="113"/>
                </a:lnTo>
                <a:lnTo>
                  <a:pt x="1701" y="95"/>
                </a:lnTo>
                <a:lnTo>
                  <a:pt x="1713" y="104"/>
                </a:lnTo>
                <a:lnTo>
                  <a:pt x="1728" y="95"/>
                </a:lnTo>
                <a:lnTo>
                  <a:pt x="1739" y="69"/>
                </a:lnTo>
                <a:lnTo>
                  <a:pt x="1755" y="39"/>
                </a:lnTo>
                <a:lnTo>
                  <a:pt x="1766" y="43"/>
                </a:lnTo>
                <a:lnTo>
                  <a:pt x="1782" y="30"/>
                </a:lnTo>
                <a:lnTo>
                  <a:pt x="1793" y="13"/>
                </a:lnTo>
                <a:lnTo>
                  <a:pt x="1809" y="9"/>
                </a:lnTo>
                <a:lnTo>
                  <a:pt x="1820" y="0"/>
                </a:lnTo>
                <a:lnTo>
                  <a:pt x="1835" y="22"/>
                </a:lnTo>
                <a:lnTo>
                  <a:pt x="1851" y="26"/>
                </a:lnTo>
                <a:lnTo>
                  <a:pt x="1862" y="30"/>
                </a:lnTo>
                <a:lnTo>
                  <a:pt x="1878" y="56"/>
                </a:lnTo>
                <a:lnTo>
                  <a:pt x="1889" y="69"/>
                </a:lnTo>
                <a:lnTo>
                  <a:pt x="1905" y="91"/>
                </a:lnTo>
                <a:lnTo>
                  <a:pt x="1916" y="165"/>
                </a:lnTo>
                <a:lnTo>
                  <a:pt x="1931" y="199"/>
                </a:lnTo>
                <a:lnTo>
                  <a:pt x="1943" y="208"/>
                </a:lnTo>
                <a:lnTo>
                  <a:pt x="1958" y="359"/>
                </a:lnTo>
                <a:lnTo>
                  <a:pt x="1970" y="368"/>
                </a:lnTo>
                <a:lnTo>
                  <a:pt x="1985" y="385"/>
                </a:lnTo>
                <a:lnTo>
                  <a:pt x="1997" y="390"/>
                </a:lnTo>
                <a:lnTo>
                  <a:pt x="2012" y="407"/>
                </a:lnTo>
                <a:lnTo>
                  <a:pt x="2027" y="420"/>
                </a:lnTo>
                <a:lnTo>
                  <a:pt x="2039" y="433"/>
                </a:lnTo>
                <a:lnTo>
                  <a:pt x="2054" y="455"/>
                </a:lnTo>
                <a:lnTo>
                  <a:pt x="2066" y="463"/>
                </a:lnTo>
                <a:lnTo>
                  <a:pt x="2081" y="455"/>
                </a:lnTo>
                <a:lnTo>
                  <a:pt x="2093" y="476"/>
                </a:lnTo>
                <a:lnTo>
                  <a:pt x="2108" y="481"/>
                </a:lnTo>
                <a:lnTo>
                  <a:pt x="2120" y="502"/>
                </a:lnTo>
                <a:lnTo>
                  <a:pt x="2135" y="515"/>
                </a:lnTo>
                <a:lnTo>
                  <a:pt x="2147" y="528"/>
                </a:lnTo>
                <a:lnTo>
                  <a:pt x="2162" y="537"/>
                </a:lnTo>
                <a:lnTo>
                  <a:pt x="2177" y="537"/>
                </a:lnTo>
                <a:lnTo>
                  <a:pt x="2189" y="563"/>
                </a:lnTo>
                <a:lnTo>
                  <a:pt x="2204" y="567"/>
                </a:lnTo>
                <a:lnTo>
                  <a:pt x="2216" y="567"/>
                </a:lnTo>
                <a:lnTo>
                  <a:pt x="2231" y="563"/>
                </a:lnTo>
                <a:lnTo>
                  <a:pt x="2243" y="567"/>
                </a:lnTo>
                <a:lnTo>
                  <a:pt x="2258" y="559"/>
                </a:lnTo>
                <a:lnTo>
                  <a:pt x="2269" y="546"/>
                </a:lnTo>
                <a:lnTo>
                  <a:pt x="2285" y="515"/>
                </a:lnTo>
                <a:lnTo>
                  <a:pt x="2296" y="502"/>
                </a:lnTo>
                <a:lnTo>
                  <a:pt x="2312" y="494"/>
                </a:lnTo>
                <a:lnTo>
                  <a:pt x="2323" y="489"/>
                </a:lnTo>
                <a:lnTo>
                  <a:pt x="2339" y="489"/>
                </a:lnTo>
                <a:lnTo>
                  <a:pt x="2354" y="489"/>
                </a:lnTo>
                <a:lnTo>
                  <a:pt x="2365" y="485"/>
                </a:lnTo>
                <a:lnTo>
                  <a:pt x="2381" y="489"/>
                </a:lnTo>
                <a:lnTo>
                  <a:pt x="2392" y="485"/>
                </a:lnTo>
                <a:lnTo>
                  <a:pt x="2408" y="476"/>
                </a:lnTo>
                <a:lnTo>
                  <a:pt x="2419" y="476"/>
                </a:lnTo>
                <a:lnTo>
                  <a:pt x="2435" y="459"/>
                </a:lnTo>
                <a:lnTo>
                  <a:pt x="2446" y="459"/>
                </a:lnTo>
                <a:lnTo>
                  <a:pt x="2461" y="450"/>
                </a:lnTo>
                <a:lnTo>
                  <a:pt x="2473" y="442"/>
                </a:lnTo>
                <a:lnTo>
                  <a:pt x="2488" y="416"/>
                </a:lnTo>
                <a:lnTo>
                  <a:pt x="2504" y="420"/>
                </a:lnTo>
                <a:lnTo>
                  <a:pt x="2515" y="411"/>
                </a:lnTo>
                <a:lnTo>
                  <a:pt x="2531" y="398"/>
                </a:lnTo>
                <a:lnTo>
                  <a:pt x="2542" y="385"/>
                </a:lnTo>
                <a:lnTo>
                  <a:pt x="2557" y="381"/>
                </a:lnTo>
                <a:lnTo>
                  <a:pt x="2569" y="372"/>
                </a:lnTo>
                <a:lnTo>
                  <a:pt x="2584" y="364"/>
                </a:lnTo>
                <a:lnTo>
                  <a:pt x="2596" y="351"/>
                </a:lnTo>
                <a:lnTo>
                  <a:pt x="2611" y="355"/>
                </a:lnTo>
                <a:lnTo>
                  <a:pt x="2623" y="338"/>
                </a:lnTo>
                <a:lnTo>
                  <a:pt x="2638" y="321"/>
                </a:lnTo>
                <a:lnTo>
                  <a:pt x="2650" y="321"/>
                </a:lnTo>
                <a:lnTo>
                  <a:pt x="2665" y="303"/>
                </a:lnTo>
                <a:lnTo>
                  <a:pt x="2680" y="286"/>
                </a:lnTo>
                <a:lnTo>
                  <a:pt x="2692" y="282"/>
                </a:lnTo>
                <a:lnTo>
                  <a:pt x="2707" y="269"/>
                </a:lnTo>
                <a:lnTo>
                  <a:pt x="2719" y="260"/>
                </a:lnTo>
                <a:lnTo>
                  <a:pt x="2734" y="256"/>
                </a:lnTo>
                <a:lnTo>
                  <a:pt x="2746" y="243"/>
                </a:lnTo>
                <a:lnTo>
                  <a:pt x="2761" y="247"/>
                </a:lnTo>
                <a:lnTo>
                  <a:pt x="2773" y="234"/>
                </a:lnTo>
                <a:lnTo>
                  <a:pt x="2788" y="225"/>
                </a:lnTo>
                <a:lnTo>
                  <a:pt x="2799" y="217"/>
                </a:lnTo>
                <a:lnTo>
                  <a:pt x="2815" y="195"/>
                </a:lnTo>
                <a:lnTo>
                  <a:pt x="2830" y="186"/>
                </a:lnTo>
                <a:lnTo>
                  <a:pt x="2842" y="169"/>
                </a:lnTo>
                <a:lnTo>
                  <a:pt x="2857" y="160"/>
                </a:lnTo>
                <a:lnTo>
                  <a:pt x="2869" y="160"/>
                </a:lnTo>
                <a:lnTo>
                  <a:pt x="2884" y="152"/>
                </a:lnTo>
                <a:lnTo>
                  <a:pt x="2895" y="143"/>
                </a:lnTo>
                <a:lnTo>
                  <a:pt x="2911" y="143"/>
                </a:lnTo>
                <a:lnTo>
                  <a:pt x="2922" y="156"/>
                </a:lnTo>
                <a:lnTo>
                  <a:pt x="2938" y="130"/>
                </a:lnTo>
                <a:lnTo>
                  <a:pt x="2949" y="134"/>
                </a:lnTo>
                <a:lnTo>
                  <a:pt x="2965" y="147"/>
                </a:lnTo>
                <a:lnTo>
                  <a:pt x="2976" y="152"/>
                </a:lnTo>
                <a:lnTo>
                  <a:pt x="2992" y="160"/>
                </a:lnTo>
                <a:lnTo>
                  <a:pt x="3007" y="173"/>
                </a:lnTo>
                <a:lnTo>
                  <a:pt x="3018" y="173"/>
                </a:lnTo>
                <a:lnTo>
                  <a:pt x="3034" y="169"/>
                </a:lnTo>
                <a:lnTo>
                  <a:pt x="3045" y="212"/>
                </a:lnTo>
                <a:lnTo>
                  <a:pt x="3061" y="234"/>
                </a:lnTo>
                <a:lnTo>
                  <a:pt x="3072" y="251"/>
                </a:lnTo>
                <a:lnTo>
                  <a:pt x="3088" y="277"/>
                </a:lnTo>
                <a:lnTo>
                  <a:pt x="3099" y="312"/>
                </a:lnTo>
                <a:lnTo>
                  <a:pt x="3114" y="342"/>
                </a:lnTo>
                <a:lnTo>
                  <a:pt x="3126" y="372"/>
                </a:lnTo>
                <a:lnTo>
                  <a:pt x="3141" y="398"/>
                </a:lnTo>
                <a:lnTo>
                  <a:pt x="3157" y="420"/>
                </a:lnTo>
                <a:lnTo>
                  <a:pt x="3168" y="481"/>
                </a:lnTo>
                <a:lnTo>
                  <a:pt x="3184" y="498"/>
                </a:lnTo>
                <a:lnTo>
                  <a:pt x="3195" y="520"/>
                </a:lnTo>
                <a:lnTo>
                  <a:pt x="3210" y="494"/>
                </a:lnTo>
                <a:lnTo>
                  <a:pt x="3222" y="498"/>
                </a:lnTo>
                <a:lnTo>
                  <a:pt x="3237" y="502"/>
                </a:lnTo>
                <a:lnTo>
                  <a:pt x="3249" y="502"/>
                </a:lnTo>
                <a:lnTo>
                  <a:pt x="3264" y="528"/>
                </a:lnTo>
                <a:lnTo>
                  <a:pt x="3276" y="520"/>
                </a:lnTo>
                <a:lnTo>
                  <a:pt x="3291" y="511"/>
                </a:lnTo>
                <a:lnTo>
                  <a:pt x="3303" y="507"/>
                </a:lnTo>
                <a:lnTo>
                  <a:pt x="3318" y="498"/>
                </a:lnTo>
                <a:lnTo>
                  <a:pt x="3333" y="494"/>
                </a:lnTo>
                <a:lnTo>
                  <a:pt x="3345" y="498"/>
                </a:lnTo>
                <a:lnTo>
                  <a:pt x="3360" y="494"/>
                </a:lnTo>
                <a:lnTo>
                  <a:pt x="3372" y="472"/>
                </a:lnTo>
                <a:lnTo>
                  <a:pt x="3387" y="481"/>
                </a:lnTo>
                <a:lnTo>
                  <a:pt x="3399" y="472"/>
                </a:lnTo>
                <a:lnTo>
                  <a:pt x="3414" y="455"/>
                </a:lnTo>
                <a:lnTo>
                  <a:pt x="3426" y="429"/>
                </a:lnTo>
                <a:lnTo>
                  <a:pt x="3441" y="424"/>
                </a:lnTo>
                <a:lnTo>
                  <a:pt x="3452" y="416"/>
                </a:lnTo>
                <a:lnTo>
                  <a:pt x="3468" y="420"/>
                </a:lnTo>
                <a:lnTo>
                  <a:pt x="3483" y="416"/>
                </a:lnTo>
                <a:lnTo>
                  <a:pt x="3495" y="407"/>
                </a:lnTo>
                <a:lnTo>
                  <a:pt x="3510" y="398"/>
                </a:lnTo>
                <a:lnTo>
                  <a:pt x="3522" y="394"/>
                </a:lnTo>
                <a:lnTo>
                  <a:pt x="3537" y="398"/>
                </a:lnTo>
                <a:lnTo>
                  <a:pt x="3548" y="407"/>
                </a:lnTo>
                <a:lnTo>
                  <a:pt x="3564" y="411"/>
                </a:lnTo>
                <a:lnTo>
                  <a:pt x="3575" y="429"/>
                </a:lnTo>
                <a:lnTo>
                  <a:pt x="3591" y="437"/>
                </a:lnTo>
                <a:lnTo>
                  <a:pt x="3602" y="429"/>
                </a:lnTo>
                <a:lnTo>
                  <a:pt x="3618" y="442"/>
                </a:lnTo>
                <a:lnTo>
                  <a:pt x="3629" y="442"/>
                </a:lnTo>
                <a:lnTo>
                  <a:pt x="3644" y="450"/>
                </a:lnTo>
                <a:lnTo>
                  <a:pt x="3660" y="455"/>
                </a:lnTo>
                <a:lnTo>
                  <a:pt x="3671" y="450"/>
                </a:lnTo>
                <a:lnTo>
                  <a:pt x="3687" y="459"/>
                </a:lnTo>
                <a:lnTo>
                  <a:pt x="3698" y="468"/>
                </a:lnTo>
                <a:lnTo>
                  <a:pt x="3714" y="472"/>
                </a:lnTo>
                <a:lnTo>
                  <a:pt x="3725" y="481"/>
                </a:lnTo>
                <a:lnTo>
                  <a:pt x="3740" y="481"/>
                </a:lnTo>
                <a:lnTo>
                  <a:pt x="3752" y="472"/>
                </a:lnTo>
                <a:lnTo>
                  <a:pt x="3767" y="468"/>
                </a:lnTo>
                <a:lnTo>
                  <a:pt x="3779" y="481"/>
                </a:lnTo>
                <a:lnTo>
                  <a:pt x="3794" y="472"/>
                </a:lnTo>
                <a:lnTo>
                  <a:pt x="3810" y="472"/>
                </a:lnTo>
                <a:lnTo>
                  <a:pt x="3821" y="481"/>
                </a:lnTo>
                <a:lnTo>
                  <a:pt x="3836" y="485"/>
                </a:lnTo>
                <a:lnTo>
                  <a:pt x="3848" y="485"/>
                </a:lnTo>
                <a:lnTo>
                  <a:pt x="3863" y="476"/>
                </a:lnTo>
                <a:lnTo>
                  <a:pt x="3875" y="481"/>
                </a:lnTo>
                <a:lnTo>
                  <a:pt x="3890" y="463"/>
                </a:lnTo>
                <a:lnTo>
                  <a:pt x="3902" y="459"/>
                </a:lnTo>
                <a:lnTo>
                  <a:pt x="3917" y="472"/>
                </a:lnTo>
                <a:lnTo>
                  <a:pt x="3929" y="472"/>
                </a:lnTo>
                <a:lnTo>
                  <a:pt x="3944" y="459"/>
                </a:lnTo>
                <a:lnTo>
                  <a:pt x="3956" y="459"/>
                </a:lnTo>
                <a:lnTo>
                  <a:pt x="3971" y="450"/>
                </a:lnTo>
                <a:lnTo>
                  <a:pt x="3986" y="442"/>
                </a:lnTo>
                <a:lnTo>
                  <a:pt x="3998" y="437"/>
                </a:lnTo>
                <a:lnTo>
                  <a:pt x="4013" y="433"/>
                </a:lnTo>
                <a:lnTo>
                  <a:pt x="4025" y="429"/>
                </a:lnTo>
                <a:lnTo>
                  <a:pt x="4040" y="420"/>
                </a:lnTo>
                <a:lnTo>
                  <a:pt x="4052" y="416"/>
                </a:lnTo>
                <a:lnTo>
                  <a:pt x="4067" y="411"/>
                </a:lnTo>
                <a:lnTo>
                  <a:pt x="4078" y="407"/>
                </a:lnTo>
                <a:lnTo>
                  <a:pt x="4094" y="407"/>
                </a:lnTo>
                <a:lnTo>
                  <a:pt x="4105" y="403"/>
                </a:lnTo>
                <a:lnTo>
                  <a:pt x="4121" y="394"/>
                </a:lnTo>
                <a:lnTo>
                  <a:pt x="4136" y="394"/>
                </a:lnTo>
                <a:lnTo>
                  <a:pt x="4148" y="390"/>
                </a:lnTo>
                <a:lnTo>
                  <a:pt x="4163" y="381"/>
                </a:lnTo>
                <a:lnTo>
                  <a:pt x="4174" y="381"/>
                </a:lnTo>
                <a:lnTo>
                  <a:pt x="4190" y="372"/>
                </a:lnTo>
                <a:lnTo>
                  <a:pt x="4201" y="364"/>
                </a:lnTo>
                <a:lnTo>
                  <a:pt x="4217" y="359"/>
                </a:lnTo>
                <a:lnTo>
                  <a:pt x="4228" y="359"/>
                </a:lnTo>
                <a:lnTo>
                  <a:pt x="4244" y="316"/>
                </a:lnTo>
                <a:lnTo>
                  <a:pt x="4255" y="329"/>
                </a:lnTo>
                <a:lnTo>
                  <a:pt x="4270" y="321"/>
                </a:lnTo>
                <a:lnTo>
                  <a:pt x="4282" y="338"/>
                </a:lnTo>
                <a:lnTo>
                  <a:pt x="4297" y="321"/>
                </a:lnTo>
                <a:lnTo>
                  <a:pt x="4313" y="329"/>
                </a:lnTo>
                <a:lnTo>
                  <a:pt x="4324" y="329"/>
                </a:lnTo>
                <a:lnTo>
                  <a:pt x="4340" y="329"/>
                </a:lnTo>
                <a:lnTo>
                  <a:pt x="4351" y="338"/>
                </a:lnTo>
                <a:lnTo>
                  <a:pt x="4366" y="355"/>
                </a:lnTo>
                <a:lnTo>
                  <a:pt x="4378" y="347"/>
                </a:lnTo>
                <a:lnTo>
                  <a:pt x="4393" y="351"/>
                </a:lnTo>
                <a:lnTo>
                  <a:pt x="4405" y="355"/>
                </a:lnTo>
                <a:lnTo>
                  <a:pt x="4420" y="351"/>
                </a:lnTo>
                <a:lnTo>
                  <a:pt x="4432" y="351"/>
                </a:lnTo>
                <a:lnTo>
                  <a:pt x="4447" y="347"/>
                </a:lnTo>
                <a:lnTo>
                  <a:pt x="4463" y="342"/>
                </a:lnTo>
                <a:lnTo>
                  <a:pt x="4474" y="338"/>
                </a:lnTo>
                <a:lnTo>
                  <a:pt x="4489" y="338"/>
                </a:lnTo>
                <a:lnTo>
                  <a:pt x="4501" y="334"/>
                </a:lnTo>
                <a:lnTo>
                  <a:pt x="4516" y="325"/>
                </a:lnTo>
                <a:lnTo>
                  <a:pt x="4528" y="321"/>
                </a:lnTo>
                <a:lnTo>
                  <a:pt x="4543" y="316"/>
                </a:lnTo>
                <a:lnTo>
                  <a:pt x="4555" y="321"/>
                </a:lnTo>
                <a:lnTo>
                  <a:pt x="4570" y="299"/>
                </a:lnTo>
                <a:lnTo>
                  <a:pt x="4582" y="290"/>
                </a:lnTo>
                <a:lnTo>
                  <a:pt x="4597" y="290"/>
                </a:lnTo>
                <a:lnTo>
                  <a:pt x="4608" y="282"/>
                </a:lnTo>
                <a:lnTo>
                  <a:pt x="4624" y="277"/>
                </a:lnTo>
                <a:lnTo>
                  <a:pt x="4639" y="264"/>
                </a:lnTo>
                <a:lnTo>
                  <a:pt x="4651" y="256"/>
                </a:lnTo>
                <a:lnTo>
                  <a:pt x="4666" y="251"/>
                </a:lnTo>
                <a:lnTo>
                  <a:pt x="4678" y="251"/>
                </a:lnTo>
                <a:lnTo>
                  <a:pt x="4693" y="247"/>
                </a:lnTo>
                <a:lnTo>
                  <a:pt x="4704" y="247"/>
                </a:lnTo>
                <a:lnTo>
                  <a:pt x="4720" y="251"/>
                </a:lnTo>
                <a:lnTo>
                  <a:pt x="4731" y="264"/>
                </a:lnTo>
                <a:lnTo>
                  <a:pt x="4747" y="269"/>
                </a:lnTo>
                <a:lnTo>
                  <a:pt x="4758" y="269"/>
                </a:lnTo>
                <a:lnTo>
                  <a:pt x="4774" y="264"/>
                </a:lnTo>
                <a:lnTo>
                  <a:pt x="4789" y="260"/>
                </a:lnTo>
                <a:lnTo>
                  <a:pt x="4800" y="260"/>
                </a:lnTo>
              </a:path>
            </a:pathLst>
          </a:custGeom>
          <a:noFill/>
          <a:ln w="4445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85813" y="2373313"/>
            <a:ext cx="7620000" cy="2806700"/>
          </a:xfrm>
          <a:custGeom>
            <a:avLst/>
            <a:gdLst>
              <a:gd name="T0" fmla="*/ 69 w 4800"/>
              <a:gd name="T1" fmla="*/ 1724 h 1768"/>
              <a:gd name="T2" fmla="*/ 149 w 4800"/>
              <a:gd name="T3" fmla="*/ 1737 h 1768"/>
              <a:gd name="T4" fmla="*/ 230 w 4800"/>
              <a:gd name="T5" fmla="*/ 1763 h 1768"/>
              <a:gd name="T6" fmla="*/ 311 w 4800"/>
              <a:gd name="T7" fmla="*/ 1763 h 1768"/>
              <a:gd name="T8" fmla="*/ 395 w 4800"/>
              <a:gd name="T9" fmla="*/ 1729 h 1768"/>
              <a:gd name="T10" fmla="*/ 476 w 4800"/>
              <a:gd name="T11" fmla="*/ 1720 h 1768"/>
              <a:gd name="T12" fmla="*/ 556 w 4800"/>
              <a:gd name="T13" fmla="*/ 1703 h 1768"/>
              <a:gd name="T14" fmla="*/ 637 w 4800"/>
              <a:gd name="T15" fmla="*/ 1707 h 1768"/>
              <a:gd name="T16" fmla="*/ 722 w 4800"/>
              <a:gd name="T17" fmla="*/ 1685 h 1768"/>
              <a:gd name="T18" fmla="*/ 802 w 4800"/>
              <a:gd name="T19" fmla="*/ 1668 h 1768"/>
              <a:gd name="T20" fmla="*/ 883 w 4800"/>
              <a:gd name="T21" fmla="*/ 1629 h 1768"/>
              <a:gd name="T22" fmla="*/ 964 w 4800"/>
              <a:gd name="T23" fmla="*/ 1590 h 1768"/>
              <a:gd name="T24" fmla="*/ 1048 w 4800"/>
              <a:gd name="T25" fmla="*/ 1573 h 1768"/>
              <a:gd name="T26" fmla="*/ 1129 w 4800"/>
              <a:gd name="T27" fmla="*/ 1517 h 1768"/>
              <a:gd name="T28" fmla="*/ 1209 w 4800"/>
              <a:gd name="T29" fmla="*/ 1495 h 1768"/>
              <a:gd name="T30" fmla="*/ 1290 w 4800"/>
              <a:gd name="T31" fmla="*/ 1469 h 1768"/>
              <a:gd name="T32" fmla="*/ 1375 w 4800"/>
              <a:gd name="T33" fmla="*/ 1408 h 1768"/>
              <a:gd name="T34" fmla="*/ 1455 w 4800"/>
              <a:gd name="T35" fmla="*/ 1382 h 1768"/>
              <a:gd name="T36" fmla="*/ 1536 w 4800"/>
              <a:gd name="T37" fmla="*/ 1309 h 1768"/>
              <a:gd name="T38" fmla="*/ 1617 w 4800"/>
              <a:gd name="T39" fmla="*/ 1235 h 1768"/>
              <a:gd name="T40" fmla="*/ 1701 w 4800"/>
              <a:gd name="T41" fmla="*/ 1070 h 1768"/>
              <a:gd name="T42" fmla="*/ 1782 w 4800"/>
              <a:gd name="T43" fmla="*/ 997 h 1768"/>
              <a:gd name="T44" fmla="*/ 1862 w 4800"/>
              <a:gd name="T45" fmla="*/ 1166 h 1768"/>
              <a:gd name="T46" fmla="*/ 1943 w 4800"/>
              <a:gd name="T47" fmla="*/ 1309 h 1768"/>
              <a:gd name="T48" fmla="*/ 2027 w 4800"/>
              <a:gd name="T49" fmla="*/ 1404 h 1768"/>
              <a:gd name="T50" fmla="*/ 2108 w 4800"/>
              <a:gd name="T51" fmla="*/ 1426 h 1768"/>
              <a:gd name="T52" fmla="*/ 2189 w 4800"/>
              <a:gd name="T53" fmla="*/ 1447 h 1768"/>
              <a:gd name="T54" fmla="*/ 2269 w 4800"/>
              <a:gd name="T55" fmla="*/ 1443 h 1768"/>
              <a:gd name="T56" fmla="*/ 2354 w 4800"/>
              <a:gd name="T57" fmla="*/ 1421 h 1768"/>
              <a:gd name="T58" fmla="*/ 2435 w 4800"/>
              <a:gd name="T59" fmla="*/ 1400 h 1768"/>
              <a:gd name="T60" fmla="*/ 2515 w 4800"/>
              <a:gd name="T61" fmla="*/ 1387 h 1768"/>
              <a:gd name="T62" fmla="*/ 2596 w 4800"/>
              <a:gd name="T63" fmla="*/ 1369 h 1768"/>
              <a:gd name="T64" fmla="*/ 2680 w 4800"/>
              <a:gd name="T65" fmla="*/ 1352 h 1768"/>
              <a:gd name="T66" fmla="*/ 2761 w 4800"/>
              <a:gd name="T67" fmla="*/ 1335 h 1768"/>
              <a:gd name="T68" fmla="*/ 2842 w 4800"/>
              <a:gd name="T69" fmla="*/ 1278 h 1768"/>
              <a:gd name="T70" fmla="*/ 2922 w 4800"/>
              <a:gd name="T71" fmla="*/ 1244 h 1768"/>
              <a:gd name="T72" fmla="*/ 3007 w 4800"/>
              <a:gd name="T73" fmla="*/ 1213 h 1768"/>
              <a:gd name="T74" fmla="*/ 3088 w 4800"/>
              <a:gd name="T75" fmla="*/ 1222 h 1768"/>
              <a:gd name="T76" fmla="*/ 3168 w 4800"/>
              <a:gd name="T77" fmla="*/ 1261 h 1768"/>
              <a:gd name="T78" fmla="*/ 3249 w 4800"/>
              <a:gd name="T79" fmla="*/ 1248 h 1768"/>
              <a:gd name="T80" fmla="*/ 3333 w 4800"/>
              <a:gd name="T81" fmla="*/ 1183 h 1768"/>
              <a:gd name="T82" fmla="*/ 3414 w 4800"/>
              <a:gd name="T83" fmla="*/ 1131 h 1768"/>
              <a:gd name="T84" fmla="*/ 3495 w 4800"/>
              <a:gd name="T85" fmla="*/ 1066 h 1768"/>
              <a:gd name="T86" fmla="*/ 3575 w 4800"/>
              <a:gd name="T87" fmla="*/ 1014 h 1768"/>
              <a:gd name="T88" fmla="*/ 3660 w 4800"/>
              <a:gd name="T89" fmla="*/ 949 h 1768"/>
              <a:gd name="T90" fmla="*/ 3740 w 4800"/>
              <a:gd name="T91" fmla="*/ 901 h 1768"/>
              <a:gd name="T92" fmla="*/ 3821 w 4800"/>
              <a:gd name="T93" fmla="*/ 849 h 1768"/>
              <a:gd name="T94" fmla="*/ 3902 w 4800"/>
              <a:gd name="T95" fmla="*/ 776 h 1768"/>
              <a:gd name="T96" fmla="*/ 3986 w 4800"/>
              <a:gd name="T97" fmla="*/ 694 h 1768"/>
              <a:gd name="T98" fmla="*/ 4067 w 4800"/>
              <a:gd name="T99" fmla="*/ 603 h 1768"/>
              <a:gd name="T100" fmla="*/ 4148 w 4800"/>
              <a:gd name="T101" fmla="*/ 516 h 1768"/>
              <a:gd name="T102" fmla="*/ 4228 w 4800"/>
              <a:gd name="T103" fmla="*/ 460 h 1768"/>
              <a:gd name="T104" fmla="*/ 4313 w 4800"/>
              <a:gd name="T105" fmla="*/ 403 h 1768"/>
              <a:gd name="T106" fmla="*/ 4393 w 4800"/>
              <a:gd name="T107" fmla="*/ 369 h 1768"/>
              <a:gd name="T108" fmla="*/ 4474 w 4800"/>
              <a:gd name="T109" fmla="*/ 308 h 1768"/>
              <a:gd name="T110" fmla="*/ 4555 w 4800"/>
              <a:gd name="T111" fmla="*/ 265 h 1768"/>
              <a:gd name="T112" fmla="*/ 4639 w 4800"/>
              <a:gd name="T113" fmla="*/ 169 h 1768"/>
              <a:gd name="T114" fmla="*/ 4720 w 4800"/>
              <a:gd name="T115" fmla="*/ 65 h 1768"/>
              <a:gd name="T116" fmla="*/ 4800 w 4800"/>
              <a:gd name="T117" fmla="*/ 0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00" h="1768">
                <a:moveTo>
                  <a:pt x="0" y="1724"/>
                </a:moveTo>
                <a:lnTo>
                  <a:pt x="11" y="1733"/>
                </a:lnTo>
                <a:lnTo>
                  <a:pt x="26" y="1729"/>
                </a:lnTo>
                <a:lnTo>
                  <a:pt x="38" y="1724"/>
                </a:lnTo>
                <a:lnTo>
                  <a:pt x="53" y="1724"/>
                </a:lnTo>
                <a:lnTo>
                  <a:pt x="69" y="1724"/>
                </a:lnTo>
                <a:lnTo>
                  <a:pt x="80" y="1733"/>
                </a:lnTo>
                <a:lnTo>
                  <a:pt x="96" y="1724"/>
                </a:lnTo>
                <a:lnTo>
                  <a:pt x="107" y="1729"/>
                </a:lnTo>
                <a:lnTo>
                  <a:pt x="122" y="1729"/>
                </a:lnTo>
                <a:lnTo>
                  <a:pt x="134" y="1733"/>
                </a:lnTo>
                <a:lnTo>
                  <a:pt x="149" y="1737"/>
                </a:lnTo>
                <a:lnTo>
                  <a:pt x="161" y="1746"/>
                </a:lnTo>
                <a:lnTo>
                  <a:pt x="176" y="1755"/>
                </a:lnTo>
                <a:lnTo>
                  <a:pt x="188" y="1755"/>
                </a:lnTo>
                <a:lnTo>
                  <a:pt x="203" y="1759"/>
                </a:lnTo>
                <a:lnTo>
                  <a:pt x="218" y="1763"/>
                </a:lnTo>
                <a:lnTo>
                  <a:pt x="230" y="1763"/>
                </a:lnTo>
                <a:lnTo>
                  <a:pt x="245" y="1768"/>
                </a:lnTo>
                <a:lnTo>
                  <a:pt x="257" y="1768"/>
                </a:lnTo>
                <a:lnTo>
                  <a:pt x="272" y="1755"/>
                </a:lnTo>
                <a:lnTo>
                  <a:pt x="284" y="1763"/>
                </a:lnTo>
                <a:lnTo>
                  <a:pt x="299" y="1768"/>
                </a:lnTo>
                <a:lnTo>
                  <a:pt x="311" y="1763"/>
                </a:lnTo>
                <a:lnTo>
                  <a:pt x="326" y="1724"/>
                </a:lnTo>
                <a:lnTo>
                  <a:pt x="338" y="1729"/>
                </a:lnTo>
                <a:lnTo>
                  <a:pt x="353" y="1733"/>
                </a:lnTo>
                <a:lnTo>
                  <a:pt x="364" y="1733"/>
                </a:lnTo>
                <a:lnTo>
                  <a:pt x="380" y="1733"/>
                </a:lnTo>
                <a:lnTo>
                  <a:pt x="395" y="1729"/>
                </a:lnTo>
                <a:lnTo>
                  <a:pt x="407" y="1720"/>
                </a:lnTo>
                <a:lnTo>
                  <a:pt x="422" y="1724"/>
                </a:lnTo>
                <a:lnTo>
                  <a:pt x="434" y="1724"/>
                </a:lnTo>
                <a:lnTo>
                  <a:pt x="449" y="1720"/>
                </a:lnTo>
                <a:lnTo>
                  <a:pt x="460" y="1724"/>
                </a:lnTo>
                <a:lnTo>
                  <a:pt x="476" y="1720"/>
                </a:lnTo>
                <a:lnTo>
                  <a:pt x="487" y="1724"/>
                </a:lnTo>
                <a:lnTo>
                  <a:pt x="503" y="1720"/>
                </a:lnTo>
                <a:lnTo>
                  <a:pt x="514" y="1724"/>
                </a:lnTo>
                <a:lnTo>
                  <a:pt x="530" y="1698"/>
                </a:lnTo>
                <a:lnTo>
                  <a:pt x="545" y="1711"/>
                </a:lnTo>
                <a:lnTo>
                  <a:pt x="556" y="1703"/>
                </a:lnTo>
                <a:lnTo>
                  <a:pt x="572" y="1716"/>
                </a:lnTo>
                <a:lnTo>
                  <a:pt x="583" y="1720"/>
                </a:lnTo>
                <a:lnTo>
                  <a:pt x="599" y="1716"/>
                </a:lnTo>
                <a:lnTo>
                  <a:pt x="610" y="1711"/>
                </a:lnTo>
                <a:lnTo>
                  <a:pt x="626" y="1707"/>
                </a:lnTo>
                <a:lnTo>
                  <a:pt x="637" y="1707"/>
                </a:lnTo>
                <a:lnTo>
                  <a:pt x="652" y="1707"/>
                </a:lnTo>
                <a:lnTo>
                  <a:pt x="664" y="1703"/>
                </a:lnTo>
                <a:lnTo>
                  <a:pt x="679" y="1698"/>
                </a:lnTo>
                <a:lnTo>
                  <a:pt x="691" y="1694"/>
                </a:lnTo>
                <a:lnTo>
                  <a:pt x="706" y="1690"/>
                </a:lnTo>
                <a:lnTo>
                  <a:pt x="722" y="1685"/>
                </a:lnTo>
                <a:lnTo>
                  <a:pt x="733" y="1681"/>
                </a:lnTo>
                <a:lnTo>
                  <a:pt x="749" y="1672"/>
                </a:lnTo>
                <a:lnTo>
                  <a:pt x="760" y="1677"/>
                </a:lnTo>
                <a:lnTo>
                  <a:pt x="775" y="1677"/>
                </a:lnTo>
                <a:lnTo>
                  <a:pt x="787" y="1668"/>
                </a:lnTo>
                <a:lnTo>
                  <a:pt x="802" y="1668"/>
                </a:lnTo>
                <a:lnTo>
                  <a:pt x="814" y="1664"/>
                </a:lnTo>
                <a:lnTo>
                  <a:pt x="829" y="1659"/>
                </a:lnTo>
                <a:lnTo>
                  <a:pt x="841" y="1651"/>
                </a:lnTo>
                <a:lnTo>
                  <a:pt x="856" y="1638"/>
                </a:lnTo>
                <a:lnTo>
                  <a:pt x="871" y="1633"/>
                </a:lnTo>
                <a:lnTo>
                  <a:pt x="883" y="1629"/>
                </a:lnTo>
                <a:lnTo>
                  <a:pt x="898" y="1625"/>
                </a:lnTo>
                <a:lnTo>
                  <a:pt x="910" y="1612"/>
                </a:lnTo>
                <a:lnTo>
                  <a:pt x="925" y="1607"/>
                </a:lnTo>
                <a:lnTo>
                  <a:pt x="937" y="1603"/>
                </a:lnTo>
                <a:lnTo>
                  <a:pt x="952" y="1599"/>
                </a:lnTo>
                <a:lnTo>
                  <a:pt x="964" y="1590"/>
                </a:lnTo>
                <a:lnTo>
                  <a:pt x="979" y="1581"/>
                </a:lnTo>
                <a:lnTo>
                  <a:pt x="990" y="1581"/>
                </a:lnTo>
                <a:lnTo>
                  <a:pt x="1006" y="1581"/>
                </a:lnTo>
                <a:lnTo>
                  <a:pt x="1017" y="1581"/>
                </a:lnTo>
                <a:lnTo>
                  <a:pt x="1033" y="1573"/>
                </a:lnTo>
                <a:lnTo>
                  <a:pt x="1048" y="1573"/>
                </a:lnTo>
                <a:lnTo>
                  <a:pt x="1060" y="1551"/>
                </a:lnTo>
                <a:lnTo>
                  <a:pt x="1075" y="1547"/>
                </a:lnTo>
                <a:lnTo>
                  <a:pt x="1086" y="1543"/>
                </a:lnTo>
                <a:lnTo>
                  <a:pt x="1102" y="1525"/>
                </a:lnTo>
                <a:lnTo>
                  <a:pt x="1113" y="1521"/>
                </a:lnTo>
                <a:lnTo>
                  <a:pt x="1129" y="1517"/>
                </a:lnTo>
                <a:lnTo>
                  <a:pt x="1140" y="1538"/>
                </a:lnTo>
                <a:lnTo>
                  <a:pt x="1156" y="1521"/>
                </a:lnTo>
                <a:lnTo>
                  <a:pt x="1167" y="1517"/>
                </a:lnTo>
                <a:lnTo>
                  <a:pt x="1183" y="1512"/>
                </a:lnTo>
                <a:lnTo>
                  <a:pt x="1198" y="1504"/>
                </a:lnTo>
                <a:lnTo>
                  <a:pt x="1209" y="1495"/>
                </a:lnTo>
                <a:lnTo>
                  <a:pt x="1225" y="1491"/>
                </a:lnTo>
                <a:lnTo>
                  <a:pt x="1236" y="1495"/>
                </a:lnTo>
                <a:lnTo>
                  <a:pt x="1252" y="1482"/>
                </a:lnTo>
                <a:lnTo>
                  <a:pt x="1263" y="1486"/>
                </a:lnTo>
                <a:lnTo>
                  <a:pt x="1279" y="1478"/>
                </a:lnTo>
                <a:lnTo>
                  <a:pt x="1290" y="1469"/>
                </a:lnTo>
                <a:lnTo>
                  <a:pt x="1305" y="1456"/>
                </a:lnTo>
                <a:lnTo>
                  <a:pt x="1317" y="1443"/>
                </a:lnTo>
                <a:lnTo>
                  <a:pt x="1332" y="1443"/>
                </a:lnTo>
                <a:lnTo>
                  <a:pt x="1344" y="1421"/>
                </a:lnTo>
                <a:lnTo>
                  <a:pt x="1359" y="1417"/>
                </a:lnTo>
                <a:lnTo>
                  <a:pt x="1375" y="1408"/>
                </a:lnTo>
                <a:lnTo>
                  <a:pt x="1386" y="1395"/>
                </a:lnTo>
                <a:lnTo>
                  <a:pt x="1401" y="1395"/>
                </a:lnTo>
                <a:lnTo>
                  <a:pt x="1413" y="1391"/>
                </a:lnTo>
                <a:lnTo>
                  <a:pt x="1428" y="1391"/>
                </a:lnTo>
                <a:lnTo>
                  <a:pt x="1440" y="1391"/>
                </a:lnTo>
                <a:lnTo>
                  <a:pt x="1455" y="1382"/>
                </a:lnTo>
                <a:lnTo>
                  <a:pt x="1467" y="1361"/>
                </a:lnTo>
                <a:lnTo>
                  <a:pt x="1482" y="1343"/>
                </a:lnTo>
                <a:lnTo>
                  <a:pt x="1494" y="1330"/>
                </a:lnTo>
                <a:lnTo>
                  <a:pt x="1509" y="1335"/>
                </a:lnTo>
                <a:lnTo>
                  <a:pt x="1524" y="1326"/>
                </a:lnTo>
                <a:lnTo>
                  <a:pt x="1536" y="1309"/>
                </a:lnTo>
                <a:lnTo>
                  <a:pt x="1551" y="1304"/>
                </a:lnTo>
                <a:lnTo>
                  <a:pt x="1563" y="1287"/>
                </a:lnTo>
                <a:lnTo>
                  <a:pt x="1578" y="1274"/>
                </a:lnTo>
                <a:lnTo>
                  <a:pt x="1590" y="1265"/>
                </a:lnTo>
                <a:lnTo>
                  <a:pt x="1605" y="1252"/>
                </a:lnTo>
                <a:lnTo>
                  <a:pt x="1617" y="1235"/>
                </a:lnTo>
                <a:lnTo>
                  <a:pt x="1632" y="1200"/>
                </a:lnTo>
                <a:lnTo>
                  <a:pt x="1643" y="1174"/>
                </a:lnTo>
                <a:lnTo>
                  <a:pt x="1659" y="1153"/>
                </a:lnTo>
                <a:lnTo>
                  <a:pt x="1670" y="1118"/>
                </a:lnTo>
                <a:lnTo>
                  <a:pt x="1686" y="1088"/>
                </a:lnTo>
                <a:lnTo>
                  <a:pt x="1701" y="1070"/>
                </a:lnTo>
                <a:lnTo>
                  <a:pt x="1713" y="1044"/>
                </a:lnTo>
                <a:lnTo>
                  <a:pt x="1728" y="1031"/>
                </a:lnTo>
                <a:lnTo>
                  <a:pt x="1739" y="1005"/>
                </a:lnTo>
                <a:lnTo>
                  <a:pt x="1755" y="992"/>
                </a:lnTo>
                <a:lnTo>
                  <a:pt x="1766" y="988"/>
                </a:lnTo>
                <a:lnTo>
                  <a:pt x="1782" y="997"/>
                </a:lnTo>
                <a:lnTo>
                  <a:pt x="1793" y="1040"/>
                </a:lnTo>
                <a:lnTo>
                  <a:pt x="1809" y="1049"/>
                </a:lnTo>
                <a:lnTo>
                  <a:pt x="1820" y="1075"/>
                </a:lnTo>
                <a:lnTo>
                  <a:pt x="1835" y="1122"/>
                </a:lnTo>
                <a:lnTo>
                  <a:pt x="1851" y="1144"/>
                </a:lnTo>
                <a:lnTo>
                  <a:pt x="1862" y="1166"/>
                </a:lnTo>
                <a:lnTo>
                  <a:pt x="1878" y="1205"/>
                </a:lnTo>
                <a:lnTo>
                  <a:pt x="1889" y="1218"/>
                </a:lnTo>
                <a:lnTo>
                  <a:pt x="1905" y="1248"/>
                </a:lnTo>
                <a:lnTo>
                  <a:pt x="1916" y="1270"/>
                </a:lnTo>
                <a:lnTo>
                  <a:pt x="1931" y="1291"/>
                </a:lnTo>
                <a:lnTo>
                  <a:pt x="1943" y="1309"/>
                </a:lnTo>
                <a:lnTo>
                  <a:pt x="1958" y="1352"/>
                </a:lnTo>
                <a:lnTo>
                  <a:pt x="1970" y="1361"/>
                </a:lnTo>
                <a:lnTo>
                  <a:pt x="1985" y="1369"/>
                </a:lnTo>
                <a:lnTo>
                  <a:pt x="1997" y="1387"/>
                </a:lnTo>
                <a:lnTo>
                  <a:pt x="2012" y="1391"/>
                </a:lnTo>
                <a:lnTo>
                  <a:pt x="2027" y="1404"/>
                </a:lnTo>
                <a:lnTo>
                  <a:pt x="2039" y="1408"/>
                </a:lnTo>
                <a:lnTo>
                  <a:pt x="2054" y="1408"/>
                </a:lnTo>
                <a:lnTo>
                  <a:pt x="2066" y="1417"/>
                </a:lnTo>
                <a:lnTo>
                  <a:pt x="2081" y="1417"/>
                </a:lnTo>
                <a:lnTo>
                  <a:pt x="2093" y="1426"/>
                </a:lnTo>
                <a:lnTo>
                  <a:pt x="2108" y="1426"/>
                </a:lnTo>
                <a:lnTo>
                  <a:pt x="2120" y="1434"/>
                </a:lnTo>
                <a:lnTo>
                  <a:pt x="2135" y="1434"/>
                </a:lnTo>
                <a:lnTo>
                  <a:pt x="2147" y="1439"/>
                </a:lnTo>
                <a:lnTo>
                  <a:pt x="2162" y="1439"/>
                </a:lnTo>
                <a:lnTo>
                  <a:pt x="2177" y="1443"/>
                </a:lnTo>
                <a:lnTo>
                  <a:pt x="2189" y="1447"/>
                </a:lnTo>
                <a:lnTo>
                  <a:pt x="2204" y="1452"/>
                </a:lnTo>
                <a:lnTo>
                  <a:pt x="2216" y="1456"/>
                </a:lnTo>
                <a:lnTo>
                  <a:pt x="2231" y="1456"/>
                </a:lnTo>
                <a:lnTo>
                  <a:pt x="2243" y="1447"/>
                </a:lnTo>
                <a:lnTo>
                  <a:pt x="2258" y="1447"/>
                </a:lnTo>
                <a:lnTo>
                  <a:pt x="2269" y="1443"/>
                </a:lnTo>
                <a:lnTo>
                  <a:pt x="2285" y="1443"/>
                </a:lnTo>
                <a:lnTo>
                  <a:pt x="2296" y="1434"/>
                </a:lnTo>
                <a:lnTo>
                  <a:pt x="2312" y="1421"/>
                </a:lnTo>
                <a:lnTo>
                  <a:pt x="2323" y="1426"/>
                </a:lnTo>
                <a:lnTo>
                  <a:pt x="2339" y="1421"/>
                </a:lnTo>
                <a:lnTo>
                  <a:pt x="2354" y="1421"/>
                </a:lnTo>
                <a:lnTo>
                  <a:pt x="2365" y="1417"/>
                </a:lnTo>
                <a:lnTo>
                  <a:pt x="2381" y="1417"/>
                </a:lnTo>
                <a:lnTo>
                  <a:pt x="2392" y="1404"/>
                </a:lnTo>
                <a:lnTo>
                  <a:pt x="2408" y="1408"/>
                </a:lnTo>
                <a:lnTo>
                  <a:pt x="2419" y="1404"/>
                </a:lnTo>
                <a:lnTo>
                  <a:pt x="2435" y="1400"/>
                </a:lnTo>
                <a:lnTo>
                  <a:pt x="2446" y="1395"/>
                </a:lnTo>
                <a:lnTo>
                  <a:pt x="2461" y="1395"/>
                </a:lnTo>
                <a:lnTo>
                  <a:pt x="2473" y="1391"/>
                </a:lnTo>
                <a:lnTo>
                  <a:pt x="2488" y="1391"/>
                </a:lnTo>
                <a:lnTo>
                  <a:pt x="2504" y="1387"/>
                </a:lnTo>
                <a:lnTo>
                  <a:pt x="2515" y="1387"/>
                </a:lnTo>
                <a:lnTo>
                  <a:pt x="2531" y="1382"/>
                </a:lnTo>
                <a:lnTo>
                  <a:pt x="2542" y="1378"/>
                </a:lnTo>
                <a:lnTo>
                  <a:pt x="2557" y="1378"/>
                </a:lnTo>
                <a:lnTo>
                  <a:pt x="2569" y="1374"/>
                </a:lnTo>
                <a:lnTo>
                  <a:pt x="2584" y="1369"/>
                </a:lnTo>
                <a:lnTo>
                  <a:pt x="2596" y="1369"/>
                </a:lnTo>
                <a:lnTo>
                  <a:pt x="2611" y="1369"/>
                </a:lnTo>
                <a:lnTo>
                  <a:pt x="2623" y="1374"/>
                </a:lnTo>
                <a:lnTo>
                  <a:pt x="2638" y="1369"/>
                </a:lnTo>
                <a:lnTo>
                  <a:pt x="2650" y="1361"/>
                </a:lnTo>
                <a:lnTo>
                  <a:pt x="2665" y="1356"/>
                </a:lnTo>
                <a:lnTo>
                  <a:pt x="2680" y="1352"/>
                </a:lnTo>
                <a:lnTo>
                  <a:pt x="2692" y="1343"/>
                </a:lnTo>
                <a:lnTo>
                  <a:pt x="2707" y="1335"/>
                </a:lnTo>
                <a:lnTo>
                  <a:pt x="2719" y="1335"/>
                </a:lnTo>
                <a:lnTo>
                  <a:pt x="2734" y="1335"/>
                </a:lnTo>
                <a:lnTo>
                  <a:pt x="2746" y="1335"/>
                </a:lnTo>
                <a:lnTo>
                  <a:pt x="2761" y="1335"/>
                </a:lnTo>
                <a:lnTo>
                  <a:pt x="2773" y="1300"/>
                </a:lnTo>
                <a:lnTo>
                  <a:pt x="2788" y="1296"/>
                </a:lnTo>
                <a:lnTo>
                  <a:pt x="2799" y="1296"/>
                </a:lnTo>
                <a:lnTo>
                  <a:pt x="2815" y="1291"/>
                </a:lnTo>
                <a:lnTo>
                  <a:pt x="2830" y="1287"/>
                </a:lnTo>
                <a:lnTo>
                  <a:pt x="2842" y="1278"/>
                </a:lnTo>
                <a:lnTo>
                  <a:pt x="2857" y="1278"/>
                </a:lnTo>
                <a:lnTo>
                  <a:pt x="2869" y="1265"/>
                </a:lnTo>
                <a:lnTo>
                  <a:pt x="2884" y="1261"/>
                </a:lnTo>
                <a:lnTo>
                  <a:pt x="2895" y="1252"/>
                </a:lnTo>
                <a:lnTo>
                  <a:pt x="2911" y="1248"/>
                </a:lnTo>
                <a:lnTo>
                  <a:pt x="2922" y="1244"/>
                </a:lnTo>
                <a:lnTo>
                  <a:pt x="2938" y="1231"/>
                </a:lnTo>
                <a:lnTo>
                  <a:pt x="2949" y="1226"/>
                </a:lnTo>
                <a:lnTo>
                  <a:pt x="2965" y="1222"/>
                </a:lnTo>
                <a:lnTo>
                  <a:pt x="2976" y="1218"/>
                </a:lnTo>
                <a:lnTo>
                  <a:pt x="2992" y="1218"/>
                </a:lnTo>
                <a:lnTo>
                  <a:pt x="3007" y="1213"/>
                </a:lnTo>
                <a:lnTo>
                  <a:pt x="3018" y="1209"/>
                </a:lnTo>
                <a:lnTo>
                  <a:pt x="3034" y="1213"/>
                </a:lnTo>
                <a:lnTo>
                  <a:pt x="3045" y="1209"/>
                </a:lnTo>
                <a:lnTo>
                  <a:pt x="3061" y="1213"/>
                </a:lnTo>
                <a:lnTo>
                  <a:pt x="3072" y="1218"/>
                </a:lnTo>
                <a:lnTo>
                  <a:pt x="3088" y="1222"/>
                </a:lnTo>
                <a:lnTo>
                  <a:pt x="3099" y="1244"/>
                </a:lnTo>
                <a:lnTo>
                  <a:pt x="3114" y="1239"/>
                </a:lnTo>
                <a:lnTo>
                  <a:pt x="3126" y="1244"/>
                </a:lnTo>
                <a:lnTo>
                  <a:pt x="3141" y="1252"/>
                </a:lnTo>
                <a:lnTo>
                  <a:pt x="3157" y="1257"/>
                </a:lnTo>
                <a:lnTo>
                  <a:pt x="3168" y="1261"/>
                </a:lnTo>
                <a:lnTo>
                  <a:pt x="3184" y="1261"/>
                </a:lnTo>
                <a:lnTo>
                  <a:pt x="3195" y="1270"/>
                </a:lnTo>
                <a:lnTo>
                  <a:pt x="3210" y="1265"/>
                </a:lnTo>
                <a:lnTo>
                  <a:pt x="3222" y="1257"/>
                </a:lnTo>
                <a:lnTo>
                  <a:pt x="3237" y="1257"/>
                </a:lnTo>
                <a:lnTo>
                  <a:pt x="3249" y="1248"/>
                </a:lnTo>
                <a:lnTo>
                  <a:pt x="3264" y="1226"/>
                </a:lnTo>
                <a:lnTo>
                  <a:pt x="3276" y="1218"/>
                </a:lnTo>
                <a:lnTo>
                  <a:pt x="3291" y="1209"/>
                </a:lnTo>
                <a:lnTo>
                  <a:pt x="3303" y="1200"/>
                </a:lnTo>
                <a:lnTo>
                  <a:pt x="3318" y="1192"/>
                </a:lnTo>
                <a:lnTo>
                  <a:pt x="3333" y="1183"/>
                </a:lnTo>
                <a:lnTo>
                  <a:pt x="3345" y="1179"/>
                </a:lnTo>
                <a:lnTo>
                  <a:pt x="3360" y="1166"/>
                </a:lnTo>
                <a:lnTo>
                  <a:pt x="3372" y="1161"/>
                </a:lnTo>
                <a:lnTo>
                  <a:pt x="3387" y="1148"/>
                </a:lnTo>
                <a:lnTo>
                  <a:pt x="3399" y="1140"/>
                </a:lnTo>
                <a:lnTo>
                  <a:pt x="3414" y="1131"/>
                </a:lnTo>
                <a:lnTo>
                  <a:pt x="3426" y="1131"/>
                </a:lnTo>
                <a:lnTo>
                  <a:pt x="3441" y="1118"/>
                </a:lnTo>
                <a:lnTo>
                  <a:pt x="3452" y="1114"/>
                </a:lnTo>
                <a:lnTo>
                  <a:pt x="3468" y="1096"/>
                </a:lnTo>
                <a:lnTo>
                  <a:pt x="3483" y="1083"/>
                </a:lnTo>
                <a:lnTo>
                  <a:pt x="3495" y="1066"/>
                </a:lnTo>
                <a:lnTo>
                  <a:pt x="3510" y="1062"/>
                </a:lnTo>
                <a:lnTo>
                  <a:pt x="3522" y="1049"/>
                </a:lnTo>
                <a:lnTo>
                  <a:pt x="3537" y="1040"/>
                </a:lnTo>
                <a:lnTo>
                  <a:pt x="3548" y="1036"/>
                </a:lnTo>
                <a:lnTo>
                  <a:pt x="3564" y="1023"/>
                </a:lnTo>
                <a:lnTo>
                  <a:pt x="3575" y="1014"/>
                </a:lnTo>
                <a:lnTo>
                  <a:pt x="3591" y="997"/>
                </a:lnTo>
                <a:lnTo>
                  <a:pt x="3602" y="984"/>
                </a:lnTo>
                <a:lnTo>
                  <a:pt x="3618" y="975"/>
                </a:lnTo>
                <a:lnTo>
                  <a:pt x="3629" y="966"/>
                </a:lnTo>
                <a:lnTo>
                  <a:pt x="3644" y="958"/>
                </a:lnTo>
                <a:lnTo>
                  <a:pt x="3660" y="949"/>
                </a:lnTo>
                <a:lnTo>
                  <a:pt x="3671" y="940"/>
                </a:lnTo>
                <a:lnTo>
                  <a:pt x="3687" y="932"/>
                </a:lnTo>
                <a:lnTo>
                  <a:pt x="3698" y="923"/>
                </a:lnTo>
                <a:lnTo>
                  <a:pt x="3714" y="914"/>
                </a:lnTo>
                <a:lnTo>
                  <a:pt x="3725" y="910"/>
                </a:lnTo>
                <a:lnTo>
                  <a:pt x="3740" y="901"/>
                </a:lnTo>
                <a:lnTo>
                  <a:pt x="3752" y="897"/>
                </a:lnTo>
                <a:lnTo>
                  <a:pt x="3767" y="888"/>
                </a:lnTo>
                <a:lnTo>
                  <a:pt x="3779" y="880"/>
                </a:lnTo>
                <a:lnTo>
                  <a:pt x="3794" y="871"/>
                </a:lnTo>
                <a:lnTo>
                  <a:pt x="3810" y="858"/>
                </a:lnTo>
                <a:lnTo>
                  <a:pt x="3821" y="849"/>
                </a:lnTo>
                <a:lnTo>
                  <a:pt x="3836" y="836"/>
                </a:lnTo>
                <a:lnTo>
                  <a:pt x="3848" y="828"/>
                </a:lnTo>
                <a:lnTo>
                  <a:pt x="3863" y="815"/>
                </a:lnTo>
                <a:lnTo>
                  <a:pt x="3875" y="797"/>
                </a:lnTo>
                <a:lnTo>
                  <a:pt x="3890" y="784"/>
                </a:lnTo>
                <a:lnTo>
                  <a:pt x="3902" y="776"/>
                </a:lnTo>
                <a:lnTo>
                  <a:pt x="3917" y="758"/>
                </a:lnTo>
                <a:lnTo>
                  <a:pt x="3929" y="750"/>
                </a:lnTo>
                <a:lnTo>
                  <a:pt x="3944" y="741"/>
                </a:lnTo>
                <a:lnTo>
                  <a:pt x="3956" y="720"/>
                </a:lnTo>
                <a:lnTo>
                  <a:pt x="3971" y="702"/>
                </a:lnTo>
                <a:lnTo>
                  <a:pt x="3986" y="694"/>
                </a:lnTo>
                <a:lnTo>
                  <a:pt x="3998" y="681"/>
                </a:lnTo>
                <a:lnTo>
                  <a:pt x="4013" y="668"/>
                </a:lnTo>
                <a:lnTo>
                  <a:pt x="4025" y="650"/>
                </a:lnTo>
                <a:lnTo>
                  <a:pt x="4040" y="629"/>
                </a:lnTo>
                <a:lnTo>
                  <a:pt x="4052" y="611"/>
                </a:lnTo>
                <a:lnTo>
                  <a:pt x="4067" y="603"/>
                </a:lnTo>
                <a:lnTo>
                  <a:pt x="4078" y="568"/>
                </a:lnTo>
                <a:lnTo>
                  <a:pt x="4094" y="564"/>
                </a:lnTo>
                <a:lnTo>
                  <a:pt x="4105" y="546"/>
                </a:lnTo>
                <a:lnTo>
                  <a:pt x="4121" y="533"/>
                </a:lnTo>
                <a:lnTo>
                  <a:pt x="4136" y="525"/>
                </a:lnTo>
                <a:lnTo>
                  <a:pt x="4148" y="516"/>
                </a:lnTo>
                <a:lnTo>
                  <a:pt x="4163" y="499"/>
                </a:lnTo>
                <a:lnTo>
                  <a:pt x="4174" y="490"/>
                </a:lnTo>
                <a:lnTo>
                  <a:pt x="4190" y="477"/>
                </a:lnTo>
                <a:lnTo>
                  <a:pt x="4201" y="477"/>
                </a:lnTo>
                <a:lnTo>
                  <a:pt x="4217" y="473"/>
                </a:lnTo>
                <a:lnTo>
                  <a:pt x="4228" y="460"/>
                </a:lnTo>
                <a:lnTo>
                  <a:pt x="4244" y="447"/>
                </a:lnTo>
                <a:lnTo>
                  <a:pt x="4255" y="438"/>
                </a:lnTo>
                <a:lnTo>
                  <a:pt x="4270" y="429"/>
                </a:lnTo>
                <a:lnTo>
                  <a:pt x="4282" y="421"/>
                </a:lnTo>
                <a:lnTo>
                  <a:pt x="4297" y="416"/>
                </a:lnTo>
                <a:lnTo>
                  <a:pt x="4313" y="403"/>
                </a:lnTo>
                <a:lnTo>
                  <a:pt x="4324" y="390"/>
                </a:lnTo>
                <a:lnTo>
                  <a:pt x="4340" y="369"/>
                </a:lnTo>
                <a:lnTo>
                  <a:pt x="4351" y="377"/>
                </a:lnTo>
                <a:lnTo>
                  <a:pt x="4366" y="382"/>
                </a:lnTo>
                <a:lnTo>
                  <a:pt x="4378" y="369"/>
                </a:lnTo>
                <a:lnTo>
                  <a:pt x="4393" y="369"/>
                </a:lnTo>
                <a:lnTo>
                  <a:pt x="4405" y="369"/>
                </a:lnTo>
                <a:lnTo>
                  <a:pt x="4420" y="360"/>
                </a:lnTo>
                <a:lnTo>
                  <a:pt x="4432" y="347"/>
                </a:lnTo>
                <a:lnTo>
                  <a:pt x="4447" y="343"/>
                </a:lnTo>
                <a:lnTo>
                  <a:pt x="4463" y="325"/>
                </a:lnTo>
                <a:lnTo>
                  <a:pt x="4474" y="308"/>
                </a:lnTo>
                <a:lnTo>
                  <a:pt x="4489" y="308"/>
                </a:lnTo>
                <a:lnTo>
                  <a:pt x="4501" y="295"/>
                </a:lnTo>
                <a:lnTo>
                  <a:pt x="4516" y="282"/>
                </a:lnTo>
                <a:lnTo>
                  <a:pt x="4528" y="278"/>
                </a:lnTo>
                <a:lnTo>
                  <a:pt x="4543" y="273"/>
                </a:lnTo>
                <a:lnTo>
                  <a:pt x="4555" y="265"/>
                </a:lnTo>
                <a:lnTo>
                  <a:pt x="4570" y="213"/>
                </a:lnTo>
                <a:lnTo>
                  <a:pt x="4582" y="208"/>
                </a:lnTo>
                <a:lnTo>
                  <a:pt x="4597" y="204"/>
                </a:lnTo>
                <a:lnTo>
                  <a:pt x="4608" y="204"/>
                </a:lnTo>
                <a:lnTo>
                  <a:pt x="4624" y="187"/>
                </a:lnTo>
                <a:lnTo>
                  <a:pt x="4639" y="169"/>
                </a:lnTo>
                <a:lnTo>
                  <a:pt x="4651" y="152"/>
                </a:lnTo>
                <a:lnTo>
                  <a:pt x="4666" y="130"/>
                </a:lnTo>
                <a:lnTo>
                  <a:pt x="4678" y="117"/>
                </a:lnTo>
                <a:lnTo>
                  <a:pt x="4693" y="100"/>
                </a:lnTo>
                <a:lnTo>
                  <a:pt x="4704" y="74"/>
                </a:lnTo>
                <a:lnTo>
                  <a:pt x="4720" y="65"/>
                </a:lnTo>
                <a:lnTo>
                  <a:pt x="4731" y="61"/>
                </a:lnTo>
                <a:lnTo>
                  <a:pt x="4747" y="52"/>
                </a:lnTo>
                <a:lnTo>
                  <a:pt x="4758" y="39"/>
                </a:lnTo>
                <a:lnTo>
                  <a:pt x="4774" y="26"/>
                </a:lnTo>
                <a:lnTo>
                  <a:pt x="4789" y="9"/>
                </a:lnTo>
                <a:lnTo>
                  <a:pt x="4800" y="0"/>
                </a:lnTo>
              </a:path>
            </a:pathLst>
          </a:custGeom>
          <a:noFill/>
          <a:ln w="44450" cap="rnd">
            <a:solidFill>
              <a:srgbClr val="295B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74675" y="599122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95300" y="4865688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15925" y="3740150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15925" y="2614613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15925" y="1489075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28650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147763" y="6183313"/>
            <a:ext cx="3889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665288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184400" y="6183313"/>
            <a:ext cx="3889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701925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3221038" y="6183313"/>
            <a:ext cx="3889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738563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4257675" y="6183313"/>
            <a:ext cx="3889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775200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5292725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5811838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40"/>
          <p:cNvSpPr>
            <a:spLocks noChangeArrowheads="1"/>
          </p:cNvSpPr>
          <p:nvPr/>
        </p:nvSpPr>
        <p:spPr bwMode="auto">
          <a:xfrm>
            <a:off x="6329363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6848475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42"/>
          <p:cNvSpPr>
            <a:spLocks noChangeArrowheads="1"/>
          </p:cNvSpPr>
          <p:nvPr/>
        </p:nvSpPr>
        <p:spPr bwMode="auto">
          <a:xfrm>
            <a:off x="7366000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85113" y="6183313"/>
            <a:ext cx="3905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8327073" y="6183313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731731" y="1374635"/>
            <a:ext cx="89447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Thousands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Rectangle 12"/>
          <p:cNvSpPr>
            <a:spLocks noChangeArrowheads="1"/>
          </p:cNvSpPr>
          <p:nvPr/>
        </p:nvSpPr>
        <p:spPr bwMode="auto">
          <a:xfrm>
            <a:off x="1025110" y="5856537"/>
            <a:ext cx="2559031" cy="4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Shading indicates NBER recession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6352146" y="4387249"/>
            <a:ext cx="1971116" cy="1550695"/>
          </a:xfrm>
          <a:prstGeom prst="rect">
            <a:avLst/>
          </a:prstGeom>
          <a:solidFill>
            <a:schemeClr val="bg1"/>
          </a:solidFill>
          <a:ln w="9525">
            <a:solidFill>
              <a:srgbClr val="295B8E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 smtClean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Technology Employment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Computer manufacturing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Electronic shopping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Software publishing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Data processing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hosting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Internet/web search portals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Internet publishing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Computer systems design</a:t>
            </a:r>
          </a:p>
          <a:p>
            <a:pPr marL="114300" marR="0" lvl="0" indent="-114300" algn="l" defTabSz="457200" rtl="0" eaLnBrk="0" fontAlgn="base" latinLnBrk="0" hangingPunct="0">
              <a:lnSpc>
                <a:spcPts val="1000"/>
              </a:lnSpc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Scientific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R&amp;D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services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873728" y="4278954"/>
            <a:ext cx="160867" cy="160867"/>
          </a:xfrm>
          <a:prstGeom prst="ellipse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871786" y="2397933"/>
            <a:ext cx="160867" cy="160867"/>
          </a:xfrm>
          <a:prstGeom prst="ellipse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8334747" y="2280199"/>
            <a:ext cx="160867" cy="160867"/>
          </a:xfrm>
          <a:prstGeom prst="ellipse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8330265" y="1989933"/>
            <a:ext cx="160867" cy="160867"/>
          </a:xfrm>
          <a:prstGeom prst="ellipse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205"/>
          <p:cNvSpPr>
            <a:spLocks noChangeArrowheads="1"/>
          </p:cNvSpPr>
          <p:nvPr/>
        </p:nvSpPr>
        <p:spPr bwMode="auto">
          <a:xfrm>
            <a:off x="6070316" y="2682533"/>
            <a:ext cx="1586974" cy="220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Jan10 to Jun19 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21110" y="2914086"/>
            <a:ext cx="1363052" cy="156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+86,000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95B8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421110" y="2532827"/>
            <a:ext cx="1363052" cy="156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+19,000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98945" y="3984567"/>
            <a:ext cx="1462764" cy="38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NYC Tech Employment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95B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91096" y="2644648"/>
            <a:ext cx="1485392" cy="38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NYC Securities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392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43"/>
          <p:cNvSpPr txBox="1">
            <a:spLocks/>
          </p:cNvSpPr>
          <p:nvPr/>
        </p:nvSpPr>
        <p:spPr>
          <a:xfrm>
            <a:off x="1147482" y="169671"/>
            <a:ext cx="7530353" cy="8899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20"/>
              </a:spcBef>
              <a:defRPr sz="3200" b="1" i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Manufacturing Job Growth by County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5 Years (2014 Q1 - 2019 Q1)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2" y="1203511"/>
            <a:ext cx="7700683" cy="5164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4647944"/>
            <a:ext cx="2476380" cy="1820474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63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U.S. Bureau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of Labor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Statistics (QCEW) and Moody’s Economy.com.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1" b="8391"/>
          <a:stretch/>
        </p:blipFill>
        <p:spPr>
          <a:xfrm>
            <a:off x="826661" y="822960"/>
            <a:ext cx="8171993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3" y="4846320"/>
            <a:ext cx="2597649" cy="2011680"/>
          </a:xfrm>
          <a:prstGeom prst="rect">
            <a:avLst/>
          </a:prstGeom>
        </p:spPr>
      </p:pic>
      <p:sp>
        <p:nvSpPr>
          <p:cNvPr id="9" name="object 43"/>
          <p:cNvSpPr txBox="1">
            <a:spLocks/>
          </p:cNvSpPr>
          <p:nvPr/>
        </p:nvSpPr>
        <p:spPr>
          <a:xfrm>
            <a:off x="1147482" y="169671"/>
            <a:ext cx="7530353" cy="8899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20"/>
              </a:spcBef>
              <a:defRPr sz="3200" b="1" i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Manufacturing Job Growth by County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Past Year (2018 Q2 - 2019 Q2)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3320" y="5138928"/>
            <a:ext cx="356616" cy="978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91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U.S. Bureau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of Labor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Statistics (QCEW) and Moody’s Economy.com.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 charset="0"/>
              </a:rPr>
              <a:t>Surveys Point to Hiring Difficulties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808080"/>
                </a:solidFill>
              </a:rPr>
              <a:t>New York Fed </a:t>
            </a:r>
            <a:r>
              <a:rPr lang="en-US" sz="2000" b="1" dirty="0">
                <a:solidFill>
                  <a:srgbClr val="808080"/>
                </a:solidFill>
              </a:rPr>
              <a:t>Regional Business </a:t>
            </a:r>
            <a:r>
              <a:rPr lang="en-US" sz="2000" b="1" dirty="0" smtClean="0">
                <a:solidFill>
                  <a:srgbClr val="808080"/>
                </a:solidFill>
              </a:rPr>
              <a:t>Surveys</a:t>
            </a:r>
            <a:endParaRPr lang="en-US" sz="2000" b="1" dirty="0">
              <a:solidFill>
                <a:srgbClr val="808080"/>
              </a:solidFill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0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13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781050" y="1548151"/>
            <a:ext cx="7759700" cy="3284879"/>
          </a:xfrm>
          <a:custGeom>
            <a:avLst/>
            <a:gdLst>
              <a:gd name="T0" fmla="*/ 0 w 4888"/>
              <a:gd name="T1" fmla="*/ 2165 h 2165"/>
              <a:gd name="T2" fmla="*/ 4888 w 4888"/>
              <a:gd name="T3" fmla="*/ 2165 h 2165"/>
              <a:gd name="T4" fmla="*/ 0 w 4888"/>
              <a:gd name="T5" fmla="*/ 1443 h 2165"/>
              <a:gd name="T6" fmla="*/ 4888 w 4888"/>
              <a:gd name="T7" fmla="*/ 1443 h 2165"/>
              <a:gd name="T8" fmla="*/ 0 w 4888"/>
              <a:gd name="T9" fmla="*/ 722 h 2165"/>
              <a:gd name="T10" fmla="*/ 4888 w 4888"/>
              <a:gd name="T11" fmla="*/ 722 h 2165"/>
              <a:gd name="T12" fmla="*/ 0 w 4888"/>
              <a:gd name="T13" fmla="*/ 0 h 2165"/>
              <a:gd name="T14" fmla="*/ 4888 w 4888"/>
              <a:gd name="T15" fmla="*/ 0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8" h="2165">
                <a:moveTo>
                  <a:pt x="0" y="2165"/>
                </a:moveTo>
                <a:lnTo>
                  <a:pt x="4888" y="2165"/>
                </a:lnTo>
                <a:moveTo>
                  <a:pt x="0" y="1443"/>
                </a:moveTo>
                <a:lnTo>
                  <a:pt x="4888" y="1443"/>
                </a:lnTo>
                <a:moveTo>
                  <a:pt x="0" y="722"/>
                </a:moveTo>
                <a:lnTo>
                  <a:pt x="4888" y="722"/>
                </a:lnTo>
                <a:moveTo>
                  <a:pt x="0" y="0"/>
                </a:moveTo>
                <a:lnTo>
                  <a:pt x="4888" y="0"/>
                </a:lnTo>
              </a:path>
            </a:pathLst>
          </a:custGeom>
          <a:noFill/>
          <a:ln w="476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84225" y="1551186"/>
            <a:ext cx="7753350" cy="437882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98973" y="3459906"/>
            <a:ext cx="698500" cy="2470108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583643" y="3227765"/>
            <a:ext cx="696913" cy="2702249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372849" y="2856034"/>
            <a:ext cx="698500" cy="3073980"/>
          </a:xfrm>
          <a:prstGeom prst="rect">
            <a:avLst/>
          </a:prstGeom>
          <a:solidFill>
            <a:srgbClr val="8E29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26147" y="2397820"/>
            <a:ext cx="696913" cy="3532194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09229" y="2349267"/>
            <a:ext cx="696913" cy="3580747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789137" y="2252162"/>
            <a:ext cx="696913" cy="3677852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784225" y="1551186"/>
            <a:ext cx="0" cy="4378828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749300" y="1551186"/>
            <a:ext cx="34925" cy="4378828"/>
          </a:xfrm>
          <a:custGeom>
            <a:avLst/>
            <a:gdLst>
              <a:gd name="T0" fmla="*/ 0 w 22"/>
              <a:gd name="T1" fmla="*/ 2886 h 2886"/>
              <a:gd name="T2" fmla="*/ 22 w 22"/>
              <a:gd name="T3" fmla="*/ 2886 h 2886"/>
              <a:gd name="T4" fmla="*/ 0 w 22"/>
              <a:gd name="T5" fmla="*/ 2164 h 2886"/>
              <a:gd name="T6" fmla="*/ 22 w 22"/>
              <a:gd name="T7" fmla="*/ 2164 h 2886"/>
              <a:gd name="T8" fmla="*/ 0 w 22"/>
              <a:gd name="T9" fmla="*/ 1443 h 2886"/>
              <a:gd name="T10" fmla="*/ 22 w 22"/>
              <a:gd name="T11" fmla="*/ 1443 h 2886"/>
              <a:gd name="T12" fmla="*/ 0 w 22"/>
              <a:gd name="T13" fmla="*/ 722 h 2886"/>
              <a:gd name="T14" fmla="*/ 22 w 22"/>
              <a:gd name="T15" fmla="*/ 722 h 2886"/>
              <a:gd name="T16" fmla="*/ 0 w 22"/>
              <a:gd name="T17" fmla="*/ 0 h 2886"/>
              <a:gd name="T18" fmla="*/ 22 w 22"/>
              <a:gd name="T19" fmla="*/ 0 h 2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886">
                <a:moveTo>
                  <a:pt x="0" y="2886"/>
                </a:moveTo>
                <a:lnTo>
                  <a:pt x="22" y="2886"/>
                </a:lnTo>
                <a:moveTo>
                  <a:pt x="0" y="2164"/>
                </a:moveTo>
                <a:lnTo>
                  <a:pt x="22" y="2164"/>
                </a:lnTo>
                <a:moveTo>
                  <a:pt x="0" y="1443"/>
                </a:moveTo>
                <a:lnTo>
                  <a:pt x="22" y="1443"/>
                </a:lnTo>
                <a:moveTo>
                  <a:pt x="0" y="722"/>
                </a:moveTo>
                <a:lnTo>
                  <a:pt x="22" y="722"/>
                </a:lnTo>
                <a:moveTo>
                  <a:pt x="0" y="0"/>
                </a:moveTo>
                <a:lnTo>
                  <a:pt x="22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784225" y="5930014"/>
            <a:ext cx="775335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065672" y="3509976"/>
            <a:ext cx="169918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847167" y="3280869"/>
            <a:ext cx="169918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49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41136" y="2910656"/>
            <a:ext cx="169918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56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92846" y="2450925"/>
            <a:ext cx="169918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65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274341" y="2399338"/>
            <a:ext cx="169918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65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055836" y="2300715"/>
            <a:ext cx="169918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67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91420" y="5831392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24745" y="4735927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24745" y="364197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24745" y="2544995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24745" y="1452564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830532" y="5961838"/>
            <a:ext cx="673261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2017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612027" y="5961838"/>
            <a:ext cx="673261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404408" y="5961838"/>
            <a:ext cx="673261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2019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256118" y="5961838"/>
            <a:ext cx="673261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2017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037613" y="5961838"/>
            <a:ext cx="673261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820696" y="5961838"/>
            <a:ext cx="673261" cy="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en-US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2019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8963" y="1564106"/>
            <a:ext cx="75268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b="1" dirty="0" smtClean="0">
                <a:solidFill>
                  <a:srgbClr val="000000"/>
                </a:solidFill>
              </a:rPr>
              <a:t>ave </a:t>
            </a:r>
            <a:r>
              <a:rPr lang="en-US" b="1" dirty="0">
                <a:solidFill>
                  <a:srgbClr val="000000"/>
                </a:solidFill>
              </a:rPr>
              <a:t>you had difficulty hiring workers in the last three </a:t>
            </a:r>
            <a:r>
              <a:rPr lang="en-US" b="1" dirty="0" smtClean="0">
                <a:solidFill>
                  <a:srgbClr val="000000"/>
                </a:solidFill>
              </a:rPr>
              <a:t>months because of lack of qualified candidates?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2" name="Rectangle 30"/>
          <p:cNvSpPr>
            <a:spLocks noChangeArrowheads="1"/>
          </p:cNvSpPr>
          <p:nvPr/>
        </p:nvSpPr>
        <p:spPr bwMode="auto">
          <a:xfrm>
            <a:off x="1835299" y="6162775"/>
            <a:ext cx="22778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Business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Leaders Surveys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30"/>
          <p:cNvSpPr>
            <a:spLocks noChangeArrowheads="1"/>
          </p:cNvSpPr>
          <p:nvPr/>
        </p:nvSpPr>
        <p:spPr bwMode="auto">
          <a:xfrm>
            <a:off x="4790480" y="6162775"/>
            <a:ext cx="31242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Empire State Manufacturing Surveys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Federal Reserve Bank of New York,</a:t>
            </a:r>
            <a:r>
              <a:rPr kumimoji="0" lang="en-US" sz="105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Regional Business Surveys, Supplemental Questions.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78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64948"/>
              </p:ext>
            </p:extLst>
          </p:nvPr>
        </p:nvGraphicFramePr>
        <p:xfrm>
          <a:off x="237318" y="155275"/>
          <a:ext cx="8669364" cy="641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78879"/>
              </p:ext>
            </p:extLst>
          </p:nvPr>
        </p:nvGraphicFramePr>
        <p:xfrm>
          <a:off x="8764270" y="6501501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88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501501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785413" y="6593487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Federal Reserve Bank of New York,</a:t>
            </a:r>
            <a:r>
              <a:rPr kumimoji="0" lang="en-US" sz="105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Regional Business Surveys, Supplemental Questions.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529582" y="6211669"/>
            <a:ext cx="287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Conducted in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18630"/>
              </p:ext>
            </p:extLst>
          </p:nvPr>
        </p:nvGraphicFramePr>
        <p:xfrm>
          <a:off x="237318" y="284943"/>
          <a:ext cx="8669364" cy="628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12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Federal Reserve Bank of New York,</a:t>
            </a:r>
            <a:r>
              <a:rPr kumimoji="0" lang="en-US" sz="105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Regional Business Surveys, Supplemental Questions.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38142" y="6224155"/>
            <a:ext cx="320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Conducted in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94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defTabSz="457200" eaLnBrk="0" hangingPunct="0"/>
            <a:fld id="{2273D20E-755C-42B7-87E0-748A99F9BE24}" type="slidenum">
              <a:rPr lang="en-US" sz="1200" b="1">
                <a:solidFill>
                  <a:srgbClr val="4D4D4D"/>
                </a:solidFill>
              </a:rPr>
              <a:pPr algn="ctr" defTabSz="457200" eaLnBrk="0" hangingPunct="0"/>
              <a:t>17</a:t>
            </a:fld>
            <a:endParaRPr lang="en-US" sz="1200" b="1" dirty="0">
              <a:solidFill>
                <a:srgbClr val="4D4D4D"/>
              </a:solidFill>
            </a:endParaRPr>
          </a:p>
        </p:txBody>
      </p:sp>
      <p:pic>
        <p:nvPicPr>
          <p:cNvPr id="42" name="Picture 6" descr="Minimum Wage Impacts along the New York-Pennsylvania Bor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84" y="1632830"/>
            <a:ext cx="5059194" cy="42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ject 49"/>
          <p:cNvSpPr txBox="1"/>
          <p:nvPr/>
        </p:nvSpPr>
        <p:spPr>
          <a:xfrm>
            <a:off x="671068" y="6156244"/>
            <a:ext cx="5354828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defTabSz="914400">
              <a:spcBef>
                <a:spcPts val="105"/>
              </a:spcBef>
              <a:defRPr/>
            </a:pPr>
            <a:r>
              <a:rPr lang="en-US" sz="1050" spc="-20" dirty="0" smtClean="0">
                <a:solidFill>
                  <a:srgbClr val="7E7E7E"/>
                </a:solidFill>
                <a:latin typeface="Arial"/>
                <a:cs typeface="Arial"/>
              </a:rPr>
              <a:t>Taken from Liberty Street Economics blog post: </a:t>
            </a:r>
            <a:r>
              <a:rPr lang="en-US" sz="1050" spc="-20" dirty="0" smtClean="0">
                <a:solidFill>
                  <a:srgbClr val="7E7E7E"/>
                </a:solidFill>
                <a:latin typeface="Arial"/>
                <a:cs typeface="Arial"/>
                <a:hlinkClick r:id="rId7"/>
              </a:rPr>
              <a:t>https</a:t>
            </a:r>
            <a:r>
              <a:rPr lang="en-US" sz="1050" spc="-20" dirty="0">
                <a:solidFill>
                  <a:srgbClr val="7E7E7E"/>
                </a:solidFill>
                <a:latin typeface="Arial"/>
                <a:cs typeface="Arial"/>
                <a:hlinkClick r:id="rId7"/>
              </a:rPr>
              <a:t>://</a:t>
            </a:r>
            <a:r>
              <a:rPr lang="en-US" sz="1050" spc="-20" dirty="0" smtClean="0">
                <a:solidFill>
                  <a:srgbClr val="7E7E7E"/>
                </a:solidFill>
                <a:latin typeface="Arial"/>
                <a:cs typeface="Arial"/>
                <a:hlinkClick r:id="rId7"/>
              </a:rPr>
              <a:t>libertystreeteconomics.newyorkfed.org/2019/09/minimum-wage-impacts-along-the-new-york-pennsylvania-border.html</a:t>
            </a:r>
            <a:r>
              <a:rPr lang="en-US" sz="1050" spc="-2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lvl="0"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 charset="0"/>
              </a:rPr>
              <a:t>Employment Effects of Minimum Wage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808080"/>
                </a:solidFill>
              </a:rPr>
              <a:t>Analysis of Counties Along Both Sides of the NY/PA Border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51" y="1143000"/>
            <a:ext cx="8229600" cy="1752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Since </a:t>
            </a:r>
            <a:r>
              <a:rPr lang="en-US" dirty="0"/>
              <a:t>the fourth quarter of 2009, workers in both New York and Pennsylvania have been subject to the federal minimum wage of $7.25 per hour.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Over </a:t>
            </a:r>
            <a:r>
              <a:rPr lang="en-US" dirty="0"/>
              <a:t>the </a:t>
            </a:r>
            <a:r>
              <a:rPr lang="en-US" dirty="0" smtClean="0"/>
              <a:t>past 6 years, upstate New  </a:t>
            </a:r>
            <a:r>
              <a:rPr lang="en-US" dirty="0"/>
              <a:t>York’s minimum wage has gone </a:t>
            </a:r>
            <a:r>
              <a:rPr lang="en-US" dirty="0" smtClean="0"/>
              <a:t>up; as of 2019 it stood at $11.10 (50% higher than in PA) and $12.75 for non-tipped, fast-food workers. 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18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defTabSz="457200" eaLnBrk="0" hangingPunct="0"/>
            <a:fld id="{2273D20E-755C-42B7-87E0-748A99F9BE24}" type="slidenum">
              <a:rPr lang="en-US" sz="1200" b="1">
                <a:solidFill>
                  <a:srgbClr val="4D4D4D"/>
                </a:solidFill>
              </a:rPr>
              <a:pPr algn="ctr" defTabSz="457200" eaLnBrk="0" hangingPunct="0"/>
              <a:t>18</a:t>
            </a:fld>
            <a:endParaRPr lang="en-US" sz="1200" b="1" dirty="0">
              <a:solidFill>
                <a:srgbClr val="4D4D4D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Results of Our Analysis of the NY/PA Border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3186" name="Picture 2" descr="Minimum Wage Impacts along the New York-Pennsylvania Bor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794330"/>
            <a:ext cx="5086350" cy="38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" y="1307592"/>
            <a:ext cx="8650224" cy="5550408"/>
          </a:xfrm>
          <a:prstGeom prst="rect">
            <a:avLst/>
          </a:prstGeom>
        </p:spPr>
      </p:pic>
      <p:graphicFrame>
        <p:nvGraphicFramePr>
          <p:cNvPr id="14" name="Object 45"/>
          <p:cNvGraphicFramePr>
            <a:graphicFrameLocks noChangeAspect="1"/>
          </p:cNvGraphicFramePr>
          <p:nvPr/>
        </p:nvGraphicFramePr>
        <p:xfrm>
          <a:off x="8766175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72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1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75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The 2</a:t>
            </a:r>
            <a:r>
              <a:rPr lang="en-US" sz="3200" b="1" baseline="30000" dirty="0" smtClean="0">
                <a:solidFill>
                  <a:srgbClr val="000000"/>
                </a:solidFill>
                <a:cs typeface="Arial" charset="0"/>
              </a:rPr>
              <a:t>nd</a:t>
            </a:r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 Federal Reserve District</a:t>
            </a:r>
          </a:p>
          <a:p>
            <a:pPr algn="ctr"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808080"/>
                </a:solidFill>
              </a:rPr>
              <a:t>Regions in the District</a:t>
            </a:r>
            <a:endParaRPr lang="en-US" sz="2000" b="1" dirty="0">
              <a:solidFill>
                <a:srgbClr val="808080"/>
              </a:solidFill>
            </a:endParaRPr>
          </a:p>
        </p:txBody>
      </p:sp>
      <p:pic>
        <p:nvPicPr>
          <p:cNvPr id="11" name="Picture 44" descr="bigseal"/>
          <p:cNvPicPr>
            <a:picLocks noChangeAspect="1" noChangeArrowheads="1"/>
          </p:cNvPicPr>
          <p:nvPr/>
        </p:nvPicPr>
        <p:blipFill>
          <a:blip r:embed="rId7" cstate="print">
            <a:lum bright="50000"/>
          </a:blip>
          <a:srcRect/>
          <a:stretch>
            <a:fillRect/>
          </a:stretch>
        </p:blipFill>
        <p:spPr bwMode="auto">
          <a:xfrm>
            <a:off x="34925" y="6383338"/>
            <a:ext cx="460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31800" y="6629400"/>
            <a:ext cx="4071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A2A2AA"/>
                </a:solidFill>
                <a:cs typeface="Arial" charset="0"/>
              </a:rPr>
              <a:t>FEDERAL RESERVE BANK OF NEW YORK</a:t>
            </a:r>
          </a:p>
        </p:txBody>
      </p:sp>
      <p:sp>
        <p:nvSpPr>
          <p:cNvPr id="18" name="Rectangle 89"/>
          <p:cNvSpPr>
            <a:spLocks noChangeArrowheads="1"/>
          </p:cNvSpPr>
          <p:nvPr/>
        </p:nvSpPr>
        <p:spPr bwMode="auto">
          <a:xfrm>
            <a:off x="1792853" y="2696312"/>
            <a:ext cx="21247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BB9D7F"/>
                </a:solidFill>
              </a:rPr>
              <a:t>Upstate NY</a:t>
            </a:r>
            <a:endParaRPr lang="en-US" dirty="0" smtClean="0">
              <a:solidFill>
                <a:srgbClr val="BB9D7F"/>
              </a:solidFill>
            </a:endParaRPr>
          </a:p>
        </p:txBody>
      </p:sp>
      <p:sp>
        <p:nvSpPr>
          <p:cNvPr id="19" name="Rectangle 89"/>
          <p:cNvSpPr>
            <a:spLocks noChangeArrowheads="1"/>
          </p:cNvSpPr>
          <p:nvPr/>
        </p:nvSpPr>
        <p:spPr bwMode="auto">
          <a:xfrm>
            <a:off x="4183983" y="5290426"/>
            <a:ext cx="1423671" cy="44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BB7F7F"/>
                </a:solidFill>
              </a:rPr>
              <a:t>Northern</a:t>
            </a:r>
            <a:br>
              <a:rPr lang="en-US" b="1" dirty="0" smtClean="0">
                <a:solidFill>
                  <a:srgbClr val="BB7F7F"/>
                </a:solidFill>
              </a:rPr>
            </a:br>
            <a:r>
              <a:rPr lang="en-US" b="1" dirty="0" smtClean="0">
                <a:solidFill>
                  <a:srgbClr val="BB7F7F"/>
                </a:solidFill>
              </a:rPr>
              <a:t>NJ</a:t>
            </a:r>
            <a:endParaRPr lang="en-US" dirty="0" smtClean="0">
              <a:solidFill>
                <a:srgbClr val="BB7F7F"/>
              </a:solidFill>
            </a:endParaRPr>
          </a:p>
        </p:txBody>
      </p:sp>
      <p:sp>
        <p:nvSpPr>
          <p:cNvPr id="20" name="Rectangle 89"/>
          <p:cNvSpPr>
            <a:spLocks noChangeArrowheads="1"/>
          </p:cNvSpPr>
          <p:nvPr/>
        </p:nvSpPr>
        <p:spPr bwMode="auto">
          <a:xfrm>
            <a:off x="6492736" y="6204825"/>
            <a:ext cx="1901191" cy="2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7F9DBB"/>
                </a:solidFill>
              </a:rPr>
              <a:t>Downstate NY</a:t>
            </a:r>
            <a:endParaRPr lang="en-US" dirty="0" smtClean="0">
              <a:solidFill>
                <a:srgbClr val="7F9DBB"/>
              </a:solidFill>
            </a:endParaRPr>
          </a:p>
        </p:txBody>
      </p:sp>
      <p:sp>
        <p:nvSpPr>
          <p:cNvPr id="27" name="Rectangle 89"/>
          <p:cNvSpPr>
            <a:spLocks noChangeArrowheads="1"/>
          </p:cNvSpPr>
          <p:nvPr/>
        </p:nvSpPr>
        <p:spPr bwMode="auto">
          <a:xfrm rot="-1020000">
            <a:off x="6457177" y="5379274"/>
            <a:ext cx="1228864" cy="2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50" dirty="0" smtClean="0">
                <a:solidFill>
                  <a:srgbClr val="4F5052">
                    <a:lumMod val="60000"/>
                    <a:lumOff val="40000"/>
                  </a:srgbClr>
                </a:solidFill>
              </a:rPr>
              <a:t>Fairfield</a:t>
            </a:r>
            <a:endParaRPr lang="en-US" sz="1200" spc="-50" dirty="0" smtClean="0">
              <a:solidFill>
                <a:srgbClr val="4F505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1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216" y="4846320"/>
            <a:ext cx="3291840" cy="1463040"/>
          </a:xfrm>
          <a:prstGeom prst="rect">
            <a:avLst/>
          </a:prstGeom>
        </p:spPr>
      </p:pic>
      <p:sp>
        <p:nvSpPr>
          <p:cNvPr id="21" name="Rectangle 89"/>
          <p:cNvSpPr>
            <a:spLocks noChangeArrowheads="1"/>
          </p:cNvSpPr>
          <p:nvPr/>
        </p:nvSpPr>
        <p:spPr bwMode="auto">
          <a:xfrm>
            <a:off x="874657" y="4990043"/>
            <a:ext cx="3032760" cy="2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5B8E29"/>
                </a:solidFill>
              </a:rPr>
              <a:t>  </a:t>
            </a:r>
            <a:r>
              <a:rPr lang="en-US" b="1" dirty="0" smtClean="0">
                <a:solidFill>
                  <a:srgbClr val="9DBB7F"/>
                </a:solidFill>
              </a:rPr>
              <a:t>Puerto Rico &amp;</a:t>
            </a:r>
            <a:endParaRPr lang="en-US" dirty="0" smtClean="0">
              <a:solidFill>
                <a:srgbClr val="9DBB7F"/>
              </a:solidFill>
            </a:endParaRP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1244781" y="5975563"/>
            <a:ext cx="3032760" cy="2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9DBB7F"/>
                </a:solidFill>
              </a:rPr>
              <a:t>  U.S. Virgin Islands</a:t>
            </a:r>
            <a:endParaRPr lang="en-US" dirty="0" smtClean="0">
              <a:solidFill>
                <a:srgbClr val="9DB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Picture 9" descr="Minimum Wage Impacts along the New York-Pennsylvania B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65792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42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inimum Wage Impacts along the New York-Pennsylvania B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629400" cy="5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33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4613" y="204297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Recap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5B8E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31801" y="1101687"/>
            <a:ext cx="8353612" cy="50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lvl="0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Unemployment is near record lows across the region.</a:t>
            </a:r>
          </a:p>
          <a:p>
            <a:pPr marL="365760" lvl="0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NYC remains the engine of job growth in the region.</a:t>
            </a:r>
          </a:p>
          <a:p>
            <a:pPr marL="365760" lvl="0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There are signs that the economy is slowing.</a:t>
            </a:r>
          </a:p>
          <a:p>
            <a:pPr marL="822906" lvl="1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Job growth has slowed.</a:t>
            </a:r>
          </a:p>
          <a:p>
            <a:pPr marL="822906" lvl="1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Recent business surveys are giving less positive signals.</a:t>
            </a:r>
          </a:p>
          <a:p>
            <a:pPr marL="822906" lvl="1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Housing markets have softened.</a:t>
            </a:r>
          </a:p>
          <a:p>
            <a:pPr marL="365760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Businesses are having trouble finding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workers.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marL="365760" indent="-365760" algn="just" defTabSz="914400" fontAlgn="base">
              <a:lnSpc>
                <a:spcPts val="34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Despite tight job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markets,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wage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growth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remains subdued.</a:t>
            </a:r>
          </a:p>
          <a:p>
            <a:pPr algn="just" defTabSz="914400" fontAlgn="base">
              <a:lnSpc>
                <a:spcPts val="2700"/>
              </a:lnSpc>
              <a:spcBef>
                <a:spcPts val="1200"/>
              </a:spcBef>
              <a:spcAft>
                <a:spcPct val="0"/>
              </a:spcAft>
              <a:buClr>
                <a:srgbClr val="295B8E"/>
              </a:buClr>
              <a:buSzPct val="150000"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44" descr="bigseal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4925" y="6383338"/>
            <a:ext cx="460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31800" y="6629400"/>
            <a:ext cx="4071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A2A2A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FEDERAL RESERVE BANK OF NEW YORK</a:t>
            </a:r>
          </a:p>
        </p:txBody>
      </p:sp>
      <p:graphicFrame>
        <p:nvGraphicFramePr>
          <p:cNvPr id="14" name="Object 45"/>
          <p:cNvGraphicFramePr>
            <a:graphicFrameLocks noChangeAspect="1"/>
          </p:cNvGraphicFramePr>
          <p:nvPr/>
        </p:nvGraphicFramePr>
        <p:xfrm>
          <a:off x="8766175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91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1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75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4613" y="204297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5B8E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554400" y="1101687"/>
            <a:ext cx="8121600" cy="50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lvl="0" indent="-365760" algn="just" defTabSz="914400" fontAlgn="base">
              <a:lnSpc>
                <a:spcPts val="2700"/>
              </a:lnSpc>
              <a:spcBef>
                <a:spcPts val="30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Unemployment rates are at or near record lows.</a:t>
            </a:r>
          </a:p>
          <a:p>
            <a:pPr marL="365760" lvl="0" indent="-365760" algn="just" defTabSz="914400" fontAlgn="base">
              <a:lnSpc>
                <a:spcPts val="2700"/>
              </a:lnSpc>
              <a:spcBef>
                <a:spcPts val="30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NYC remains the engine of job growth in the region.</a:t>
            </a:r>
          </a:p>
          <a:p>
            <a:pPr marL="365760" lvl="0" indent="-365760" algn="just" defTabSz="914400" fontAlgn="base">
              <a:lnSpc>
                <a:spcPts val="2700"/>
              </a:lnSpc>
              <a:spcBef>
                <a:spcPts val="30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There are signs that the economy is slowing.</a:t>
            </a:r>
          </a:p>
          <a:p>
            <a:pPr marL="365760" indent="-365760" algn="just" defTabSz="914400" fontAlgn="base">
              <a:lnSpc>
                <a:spcPts val="2700"/>
              </a:lnSpc>
              <a:spcBef>
                <a:spcPts val="30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Businesses are having trouble finding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workers.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marL="365760" indent="-365760" algn="just" defTabSz="914400" fontAlgn="base">
              <a:lnSpc>
                <a:spcPts val="2700"/>
              </a:lnSpc>
              <a:spcBef>
                <a:spcPts val="3000"/>
              </a:spcBef>
              <a:spcAft>
                <a:spcPct val="0"/>
              </a:spcAft>
              <a:buClr>
                <a:srgbClr val="295B8E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Wage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growth has remained subdued.</a:t>
            </a:r>
          </a:p>
        </p:txBody>
      </p:sp>
      <p:pic>
        <p:nvPicPr>
          <p:cNvPr id="11" name="Picture 44" descr="bigseal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34925" y="6383338"/>
            <a:ext cx="460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31800" y="6629400"/>
            <a:ext cx="4071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A2A2A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FEDERAL RESERVE BANK OF NEW YORK</a:t>
            </a:r>
          </a:p>
        </p:txBody>
      </p:sp>
      <p:graphicFrame>
        <p:nvGraphicFramePr>
          <p:cNvPr id="14" name="Object 45"/>
          <p:cNvGraphicFramePr>
            <a:graphicFrameLocks noChangeAspect="1"/>
          </p:cNvGraphicFramePr>
          <p:nvPr/>
        </p:nvGraphicFramePr>
        <p:xfrm>
          <a:off x="8766175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43" name="Photo Editor Photo" r:id="rId5" imgW="2209524" imgH="2133898" progId="">
                  <p:embed/>
                </p:oleObj>
              </mc:Choice>
              <mc:Fallback>
                <p:oleObj name="Photo Editor Photo" r:id="rId5" imgW="2209524" imgH="2133898" progId="">
                  <p:embed/>
                  <p:pic>
                    <p:nvPicPr>
                      <p:cNvPr id="1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75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1530096"/>
            <a:ext cx="158750" cy="4541520"/>
          </a:xfrm>
          <a:custGeom>
            <a:avLst/>
            <a:gdLst/>
            <a:ahLst/>
            <a:cxnLst/>
            <a:rect l="l" t="t" r="r" b="b"/>
            <a:pathLst>
              <a:path w="158750" h="4541520">
                <a:moveTo>
                  <a:pt x="0" y="4541520"/>
                </a:moveTo>
                <a:lnTo>
                  <a:pt x="158496" y="4541520"/>
                </a:lnTo>
                <a:lnTo>
                  <a:pt x="158496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111" y="1530096"/>
            <a:ext cx="158750" cy="4541520"/>
          </a:xfrm>
          <a:custGeom>
            <a:avLst/>
            <a:gdLst/>
            <a:ahLst/>
            <a:cxnLst/>
            <a:rect l="l" t="t" r="r" b="b"/>
            <a:pathLst>
              <a:path w="158750" h="4541520">
                <a:moveTo>
                  <a:pt x="0" y="4541520"/>
                </a:moveTo>
                <a:lnTo>
                  <a:pt x="0" y="0"/>
                </a:lnTo>
                <a:lnTo>
                  <a:pt x="158495" y="0"/>
                </a:lnTo>
                <a:lnTo>
                  <a:pt x="158495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6911" y="1530096"/>
            <a:ext cx="165100" cy="4541520"/>
          </a:xfrm>
          <a:custGeom>
            <a:avLst/>
            <a:gdLst/>
            <a:ahLst/>
            <a:cxnLst/>
            <a:rect l="l" t="t" r="r" b="b"/>
            <a:pathLst>
              <a:path w="165100" h="4541520">
                <a:moveTo>
                  <a:pt x="0" y="4541520"/>
                </a:moveTo>
                <a:lnTo>
                  <a:pt x="164591" y="4541520"/>
                </a:lnTo>
                <a:lnTo>
                  <a:pt x="164591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86911" y="1530096"/>
            <a:ext cx="165100" cy="4541520"/>
          </a:xfrm>
          <a:custGeom>
            <a:avLst/>
            <a:gdLst/>
            <a:ahLst/>
            <a:cxnLst/>
            <a:rect l="l" t="t" r="r" b="b"/>
            <a:pathLst>
              <a:path w="165100" h="4541520">
                <a:moveTo>
                  <a:pt x="0" y="4541520"/>
                </a:moveTo>
                <a:lnTo>
                  <a:pt x="0" y="0"/>
                </a:lnTo>
                <a:lnTo>
                  <a:pt x="164592" y="0"/>
                </a:lnTo>
                <a:lnTo>
                  <a:pt x="164592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6735" y="1530096"/>
            <a:ext cx="365760" cy="4541520"/>
          </a:xfrm>
          <a:custGeom>
            <a:avLst/>
            <a:gdLst/>
            <a:ahLst/>
            <a:cxnLst/>
            <a:rect l="l" t="t" r="r" b="b"/>
            <a:pathLst>
              <a:path w="365760" h="4541520">
                <a:moveTo>
                  <a:pt x="0" y="4541520"/>
                </a:moveTo>
                <a:lnTo>
                  <a:pt x="365760" y="4541520"/>
                </a:lnTo>
                <a:lnTo>
                  <a:pt x="365760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6735" y="1530096"/>
            <a:ext cx="365760" cy="4541520"/>
          </a:xfrm>
          <a:custGeom>
            <a:avLst/>
            <a:gdLst/>
            <a:ahLst/>
            <a:cxnLst/>
            <a:rect l="l" t="t" r="r" b="b"/>
            <a:pathLst>
              <a:path w="365760" h="4541520">
                <a:moveTo>
                  <a:pt x="0" y="4541520"/>
                </a:moveTo>
                <a:lnTo>
                  <a:pt x="0" y="0"/>
                </a:lnTo>
                <a:lnTo>
                  <a:pt x="365760" y="0"/>
                </a:lnTo>
                <a:lnTo>
                  <a:pt x="365760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191" y="6077711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191" y="5321808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191" y="4565903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191" y="3803903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191" y="3048000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191" y="2286000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4191" y="1530096"/>
            <a:ext cx="7778750" cy="0"/>
          </a:xfrm>
          <a:custGeom>
            <a:avLst/>
            <a:gdLst/>
            <a:ahLst/>
            <a:cxnLst/>
            <a:rect l="l" t="t" r="r" b="b"/>
            <a:pathLst>
              <a:path w="7778750">
                <a:moveTo>
                  <a:pt x="0" y="0"/>
                </a:moveTo>
                <a:lnTo>
                  <a:pt x="777849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7616" y="607771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7616" y="532180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7616" y="456590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7616" y="380390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616" y="304800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7616" y="228600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7616" y="153009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386" y="596747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2386" y="520547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386" y="44495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386" y="369366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386" y="293166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7652" y="2175764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4191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43455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18816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88079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63440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32703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08064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77328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52688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80052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49315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24676" y="6168644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48532" y="4553203"/>
            <a:ext cx="135255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York</a:t>
            </a:r>
            <a:r>
              <a:rPr kumimoji="0" sz="1450" b="1" i="0" u="none" strike="noStrike" kern="1200" cap="none" spc="-80" normalizeH="0" baseline="0" noProof="0" dirty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79011" y="2273300"/>
            <a:ext cx="125095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York</a:t>
            </a:r>
            <a:r>
              <a:rPr kumimoji="0" sz="1450" b="1" i="0" u="none" strike="noStrike" kern="1200" cap="none" spc="-80" normalizeH="0" baseline="0" noProof="0" dirty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City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89523" y="3791203"/>
            <a:ext cx="119062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450" b="1" i="0" u="none" strike="noStrike" kern="1200" cap="none" spc="-8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72276" y="2273300"/>
            <a:ext cx="10293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srgbClr val="8E29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1450" b="1" i="0" u="none" strike="noStrike" kern="1200" cap="none" spc="-55" normalizeH="0" baseline="0" noProof="0" dirty="0">
                <a:ln>
                  <a:noFill/>
                </a:ln>
                <a:solidFill>
                  <a:srgbClr val="8E29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srgbClr val="8E29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Jersey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346451" y="169671"/>
            <a:ext cx="419227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Unemployment</a:t>
            </a:r>
            <a:r>
              <a:rPr spc="-65" dirty="0"/>
              <a:t> </a:t>
            </a:r>
            <a:r>
              <a:rPr spc="5" dirty="0"/>
              <a:t>Rates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169411" y="773302"/>
            <a:ext cx="25177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Seasonally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0021" y="6168644"/>
            <a:ext cx="1921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51305" algn="l"/>
              </a:tabLst>
              <a:defRPr/>
            </a:pP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2480" y="2286000"/>
            <a:ext cx="7272655" cy="2468880"/>
          </a:xfrm>
          <a:custGeom>
            <a:avLst/>
            <a:gdLst/>
            <a:ahLst/>
            <a:cxnLst/>
            <a:rect l="l" t="t" r="r" b="b"/>
            <a:pathLst>
              <a:path w="7272655" h="2468879">
                <a:moveTo>
                  <a:pt x="0" y="1749552"/>
                </a:moveTo>
                <a:lnTo>
                  <a:pt x="18287" y="1786127"/>
                </a:lnTo>
                <a:lnTo>
                  <a:pt x="42671" y="1822703"/>
                </a:lnTo>
                <a:lnTo>
                  <a:pt x="60959" y="1749552"/>
                </a:lnTo>
                <a:lnTo>
                  <a:pt x="79248" y="1749552"/>
                </a:lnTo>
                <a:lnTo>
                  <a:pt x="97536" y="1822703"/>
                </a:lnTo>
                <a:lnTo>
                  <a:pt x="121920" y="1706879"/>
                </a:lnTo>
                <a:lnTo>
                  <a:pt x="140208" y="1633727"/>
                </a:lnTo>
                <a:lnTo>
                  <a:pt x="164592" y="1554479"/>
                </a:lnTo>
                <a:lnTo>
                  <a:pt x="182879" y="1554479"/>
                </a:lnTo>
                <a:lnTo>
                  <a:pt x="201167" y="1444752"/>
                </a:lnTo>
                <a:lnTo>
                  <a:pt x="243839" y="1365503"/>
                </a:lnTo>
                <a:lnTo>
                  <a:pt x="262127" y="1292352"/>
                </a:lnTo>
                <a:lnTo>
                  <a:pt x="280416" y="1213103"/>
                </a:lnTo>
                <a:lnTo>
                  <a:pt x="304799" y="1255776"/>
                </a:lnTo>
                <a:lnTo>
                  <a:pt x="323088" y="1176527"/>
                </a:lnTo>
                <a:lnTo>
                  <a:pt x="341376" y="1176527"/>
                </a:lnTo>
                <a:lnTo>
                  <a:pt x="365760" y="1213103"/>
                </a:lnTo>
                <a:lnTo>
                  <a:pt x="384048" y="1176527"/>
                </a:lnTo>
                <a:lnTo>
                  <a:pt x="402336" y="1176527"/>
                </a:lnTo>
                <a:lnTo>
                  <a:pt x="426720" y="1139952"/>
                </a:lnTo>
                <a:lnTo>
                  <a:pt x="445008" y="1139952"/>
                </a:lnTo>
                <a:lnTo>
                  <a:pt x="463295" y="1024127"/>
                </a:lnTo>
                <a:lnTo>
                  <a:pt x="487680" y="1024127"/>
                </a:lnTo>
                <a:lnTo>
                  <a:pt x="505967" y="987551"/>
                </a:lnTo>
                <a:lnTo>
                  <a:pt x="548640" y="987551"/>
                </a:lnTo>
                <a:lnTo>
                  <a:pt x="566927" y="914400"/>
                </a:lnTo>
                <a:lnTo>
                  <a:pt x="585216" y="835151"/>
                </a:lnTo>
                <a:lnTo>
                  <a:pt x="627888" y="914400"/>
                </a:lnTo>
                <a:lnTo>
                  <a:pt x="646176" y="914400"/>
                </a:lnTo>
                <a:lnTo>
                  <a:pt x="670560" y="1024127"/>
                </a:lnTo>
                <a:lnTo>
                  <a:pt x="688848" y="987551"/>
                </a:lnTo>
                <a:lnTo>
                  <a:pt x="707136" y="987551"/>
                </a:lnTo>
                <a:lnTo>
                  <a:pt x="731520" y="1024127"/>
                </a:lnTo>
                <a:lnTo>
                  <a:pt x="749808" y="1103376"/>
                </a:lnTo>
                <a:lnTo>
                  <a:pt x="768096" y="1139952"/>
                </a:lnTo>
                <a:lnTo>
                  <a:pt x="786383" y="1103376"/>
                </a:lnTo>
                <a:lnTo>
                  <a:pt x="810768" y="1103376"/>
                </a:lnTo>
                <a:lnTo>
                  <a:pt x="829056" y="1139952"/>
                </a:lnTo>
                <a:lnTo>
                  <a:pt x="871727" y="1213103"/>
                </a:lnTo>
                <a:lnTo>
                  <a:pt x="890016" y="1255776"/>
                </a:lnTo>
                <a:lnTo>
                  <a:pt x="914400" y="1213103"/>
                </a:lnTo>
                <a:lnTo>
                  <a:pt x="932688" y="1292352"/>
                </a:lnTo>
                <a:lnTo>
                  <a:pt x="950976" y="1328927"/>
                </a:lnTo>
                <a:lnTo>
                  <a:pt x="975360" y="1292352"/>
                </a:lnTo>
                <a:lnTo>
                  <a:pt x="993648" y="1292352"/>
                </a:lnTo>
                <a:lnTo>
                  <a:pt x="1011936" y="1328927"/>
                </a:lnTo>
                <a:lnTo>
                  <a:pt x="1030224" y="1365503"/>
                </a:lnTo>
                <a:lnTo>
                  <a:pt x="1054608" y="1481327"/>
                </a:lnTo>
                <a:lnTo>
                  <a:pt x="1091184" y="1481327"/>
                </a:lnTo>
                <a:lnTo>
                  <a:pt x="1115568" y="1517903"/>
                </a:lnTo>
                <a:lnTo>
                  <a:pt x="1133856" y="1554479"/>
                </a:lnTo>
                <a:lnTo>
                  <a:pt x="1152144" y="1597152"/>
                </a:lnTo>
                <a:lnTo>
                  <a:pt x="1176528" y="1670303"/>
                </a:lnTo>
                <a:lnTo>
                  <a:pt x="1194816" y="1706879"/>
                </a:lnTo>
                <a:lnTo>
                  <a:pt x="1213104" y="1670303"/>
                </a:lnTo>
                <a:lnTo>
                  <a:pt x="1231392" y="1749552"/>
                </a:lnTo>
                <a:lnTo>
                  <a:pt x="1255776" y="1749552"/>
                </a:lnTo>
                <a:lnTo>
                  <a:pt x="1274064" y="1597152"/>
                </a:lnTo>
                <a:lnTo>
                  <a:pt x="1298448" y="1670303"/>
                </a:lnTo>
                <a:lnTo>
                  <a:pt x="1316736" y="1670303"/>
                </a:lnTo>
                <a:lnTo>
                  <a:pt x="1335024" y="1633727"/>
                </a:lnTo>
                <a:lnTo>
                  <a:pt x="1359408" y="1633727"/>
                </a:lnTo>
                <a:lnTo>
                  <a:pt x="1377696" y="1670303"/>
                </a:lnTo>
                <a:lnTo>
                  <a:pt x="1395984" y="1706879"/>
                </a:lnTo>
                <a:lnTo>
                  <a:pt x="1414272" y="1670303"/>
                </a:lnTo>
                <a:lnTo>
                  <a:pt x="1456944" y="1670303"/>
                </a:lnTo>
                <a:lnTo>
                  <a:pt x="1475232" y="1706879"/>
                </a:lnTo>
                <a:lnTo>
                  <a:pt x="1499616" y="1706879"/>
                </a:lnTo>
                <a:lnTo>
                  <a:pt x="1517904" y="1670303"/>
                </a:lnTo>
                <a:lnTo>
                  <a:pt x="1536192" y="1670303"/>
                </a:lnTo>
                <a:lnTo>
                  <a:pt x="1560576" y="1786127"/>
                </a:lnTo>
                <a:lnTo>
                  <a:pt x="1578864" y="1706879"/>
                </a:lnTo>
                <a:lnTo>
                  <a:pt x="1603248" y="1859279"/>
                </a:lnTo>
                <a:lnTo>
                  <a:pt x="1621536" y="1822703"/>
                </a:lnTo>
                <a:lnTo>
                  <a:pt x="1639824" y="1822703"/>
                </a:lnTo>
                <a:lnTo>
                  <a:pt x="1658112" y="1749552"/>
                </a:lnTo>
                <a:lnTo>
                  <a:pt x="1682496" y="1749552"/>
                </a:lnTo>
                <a:lnTo>
                  <a:pt x="1700784" y="1786127"/>
                </a:lnTo>
                <a:lnTo>
                  <a:pt x="1719072" y="1822703"/>
                </a:lnTo>
                <a:lnTo>
                  <a:pt x="1743456" y="1822703"/>
                </a:lnTo>
                <a:lnTo>
                  <a:pt x="1761744" y="1859279"/>
                </a:lnTo>
                <a:lnTo>
                  <a:pt x="1780032" y="1938527"/>
                </a:lnTo>
                <a:lnTo>
                  <a:pt x="1804416" y="1895855"/>
                </a:lnTo>
                <a:lnTo>
                  <a:pt x="1840992" y="1975103"/>
                </a:lnTo>
                <a:lnTo>
                  <a:pt x="1865376" y="1938527"/>
                </a:lnTo>
                <a:lnTo>
                  <a:pt x="1883664" y="2011679"/>
                </a:lnTo>
                <a:lnTo>
                  <a:pt x="1901952" y="2048255"/>
                </a:lnTo>
                <a:lnTo>
                  <a:pt x="1926336" y="2011679"/>
                </a:lnTo>
                <a:lnTo>
                  <a:pt x="1944624" y="2048255"/>
                </a:lnTo>
                <a:lnTo>
                  <a:pt x="1962912" y="2048255"/>
                </a:lnTo>
                <a:lnTo>
                  <a:pt x="1981200" y="2011679"/>
                </a:lnTo>
                <a:lnTo>
                  <a:pt x="2005584" y="2164079"/>
                </a:lnTo>
                <a:lnTo>
                  <a:pt x="2023872" y="2127504"/>
                </a:lnTo>
                <a:lnTo>
                  <a:pt x="2042160" y="2084832"/>
                </a:lnTo>
                <a:lnTo>
                  <a:pt x="2084832" y="2084832"/>
                </a:lnTo>
                <a:lnTo>
                  <a:pt x="2103120" y="2048255"/>
                </a:lnTo>
                <a:lnTo>
                  <a:pt x="2127504" y="2084832"/>
                </a:lnTo>
                <a:lnTo>
                  <a:pt x="2145792" y="2127504"/>
                </a:lnTo>
                <a:lnTo>
                  <a:pt x="2164080" y="2127504"/>
                </a:lnTo>
                <a:lnTo>
                  <a:pt x="2188464" y="2164079"/>
                </a:lnTo>
                <a:lnTo>
                  <a:pt x="2206752" y="2127504"/>
                </a:lnTo>
                <a:lnTo>
                  <a:pt x="2225040" y="2200655"/>
                </a:lnTo>
                <a:lnTo>
                  <a:pt x="2249424" y="2164079"/>
                </a:lnTo>
                <a:lnTo>
                  <a:pt x="2267712" y="2200655"/>
                </a:lnTo>
                <a:lnTo>
                  <a:pt x="2286000" y="2164079"/>
                </a:lnTo>
                <a:lnTo>
                  <a:pt x="2310384" y="2164079"/>
                </a:lnTo>
                <a:lnTo>
                  <a:pt x="2328672" y="2200655"/>
                </a:lnTo>
                <a:lnTo>
                  <a:pt x="2346960" y="2200655"/>
                </a:lnTo>
                <a:lnTo>
                  <a:pt x="2371344" y="2237232"/>
                </a:lnTo>
                <a:lnTo>
                  <a:pt x="2389632" y="2237232"/>
                </a:lnTo>
                <a:lnTo>
                  <a:pt x="2407920" y="2279904"/>
                </a:lnTo>
                <a:lnTo>
                  <a:pt x="2432304" y="2279904"/>
                </a:lnTo>
                <a:lnTo>
                  <a:pt x="2450592" y="2237232"/>
                </a:lnTo>
                <a:lnTo>
                  <a:pt x="2468880" y="2279904"/>
                </a:lnTo>
                <a:lnTo>
                  <a:pt x="2493264" y="2353055"/>
                </a:lnTo>
                <a:lnTo>
                  <a:pt x="2511552" y="2279904"/>
                </a:lnTo>
                <a:lnTo>
                  <a:pt x="2554224" y="2279904"/>
                </a:lnTo>
                <a:lnTo>
                  <a:pt x="2572512" y="2237232"/>
                </a:lnTo>
                <a:lnTo>
                  <a:pt x="2590800" y="2316479"/>
                </a:lnTo>
                <a:lnTo>
                  <a:pt x="2651760" y="2316479"/>
                </a:lnTo>
                <a:lnTo>
                  <a:pt x="2676144" y="2200655"/>
                </a:lnTo>
                <a:lnTo>
                  <a:pt x="2694432" y="2200655"/>
                </a:lnTo>
                <a:lnTo>
                  <a:pt x="2712720" y="2164079"/>
                </a:lnTo>
                <a:lnTo>
                  <a:pt x="2731008" y="2127504"/>
                </a:lnTo>
                <a:lnTo>
                  <a:pt x="2755392" y="2164079"/>
                </a:lnTo>
                <a:lnTo>
                  <a:pt x="2773680" y="2084832"/>
                </a:lnTo>
                <a:lnTo>
                  <a:pt x="2791968" y="2048255"/>
                </a:lnTo>
                <a:lnTo>
                  <a:pt x="2816352" y="1938527"/>
                </a:lnTo>
                <a:lnTo>
                  <a:pt x="2834640" y="1895855"/>
                </a:lnTo>
                <a:lnTo>
                  <a:pt x="2852928" y="1786127"/>
                </a:lnTo>
                <a:lnTo>
                  <a:pt x="2877312" y="1706879"/>
                </a:lnTo>
                <a:lnTo>
                  <a:pt x="2895600" y="1633727"/>
                </a:lnTo>
                <a:lnTo>
                  <a:pt x="2956560" y="1633727"/>
                </a:lnTo>
                <a:lnTo>
                  <a:pt x="2974847" y="1554479"/>
                </a:lnTo>
                <a:lnTo>
                  <a:pt x="2999232" y="1597152"/>
                </a:lnTo>
                <a:lnTo>
                  <a:pt x="3035808" y="1597152"/>
                </a:lnTo>
                <a:lnTo>
                  <a:pt x="3060192" y="1633727"/>
                </a:lnTo>
                <a:lnTo>
                  <a:pt x="3096768" y="1633727"/>
                </a:lnTo>
                <a:lnTo>
                  <a:pt x="3121152" y="1554479"/>
                </a:lnTo>
                <a:lnTo>
                  <a:pt x="3139440" y="1517903"/>
                </a:lnTo>
                <a:lnTo>
                  <a:pt x="3157728" y="1597152"/>
                </a:lnTo>
                <a:lnTo>
                  <a:pt x="3176016" y="1554479"/>
                </a:lnTo>
                <a:lnTo>
                  <a:pt x="3200400" y="1554479"/>
                </a:lnTo>
                <a:lnTo>
                  <a:pt x="3218688" y="1517903"/>
                </a:lnTo>
                <a:lnTo>
                  <a:pt x="3236976" y="1481327"/>
                </a:lnTo>
                <a:lnTo>
                  <a:pt x="3261359" y="1408176"/>
                </a:lnTo>
                <a:lnTo>
                  <a:pt x="3297935" y="1481327"/>
                </a:lnTo>
                <a:lnTo>
                  <a:pt x="3322319" y="1481327"/>
                </a:lnTo>
                <a:lnTo>
                  <a:pt x="3340607" y="1517903"/>
                </a:lnTo>
                <a:lnTo>
                  <a:pt x="3358895" y="1597152"/>
                </a:lnTo>
                <a:lnTo>
                  <a:pt x="3383279" y="1633727"/>
                </a:lnTo>
                <a:lnTo>
                  <a:pt x="3401567" y="1633727"/>
                </a:lnTo>
                <a:lnTo>
                  <a:pt x="3419855" y="1670303"/>
                </a:lnTo>
                <a:lnTo>
                  <a:pt x="3444240" y="1597152"/>
                </a:lnTo>
                <a:lnTo>
                  <a:pt x="3462528" y="1670303"/>
                </a:lnTo>
                <a:lnTo>
                  <a:pt x="3505200" y="1670303"/>
                </a:lnTo>
                <a:lnTo>
                  <a:pt x="3541776" y="1749552"/>
                </a:lnTo>
                <a:lnTo>
                  <a:pt x="3566159" y="1749552"/>
                </a:lnTo>
                <a:lnTo>
                  <a:pt x="3584447" y="1706879"/>
                </a:lnTo>
                <a:lnTo>
                  <a:pt x="3602735" y="1749552"/>
                </a:lnTo>
                <a:lnTo>
                  <a:pt x="3627119" y="1749552"/>
                </a:lnTo>
                <a:lnTo>
                  <a:pt x="3645407" y="1786127"/>
                </a:lnTo>
                <a:lnTo>
                  <a:pt x="3663695" y="1749552"/>
                </a:lnTo>
                <a:lnTo>
                  <a:pt x="3688079" y="1822703"/>
                </a:lnTo>
                <a:lnTo>
                  <a:pt x="3706367" y="1822703"/>
                </a:lnTo>
                <a:lnTo>
                  <a:pt x="3724655" y="1859279"/>
                </a:lnTo>
                <a:lnTo>
                  <a:pt x="3749040" y="1895855"/>
                </a:lnTo>
                <a:lnTo>
                  <a:pt x="3767328" y="1895855"/>
                </a:lnTo>
                <a:lnTo>
                  <a:pt x="3785616" y="1938527"/>
                </a:lnTo>
                <a:lnTo>
                  <a:pt x="3810000" y="1895855"/>
                </a:lnTo>
                <a:lnTo>
                  <a:pt x="3846576" y="1895855"/>
                </a:lnTo>
                <a:lnTo>
                  <a:pt x="3870959" y="1938527"/>
                </a:lnTo>
                <a:lnTo>
                  <a:pt x="3889247" y="2011679"/>
                </a:lnTo>
                <a:lnTo>
                  <a:pt x="3907535" y="1975103"/>
                </a:lnTo>
                <a:lnTo>
                  <a:pt x="3925824" y="2011679"/>
                </a:lnTo>
                <a:lnTo>
                  <a:pt x="3950207" y="2011679"/>
                </a:lnTo>
                <a:lnTo>
                  <a:pt x="3968495" y="2048255"/>
                </a:lnTo>
                <a:lnTo>
                  <a:pt x="3986783" y="2048255"/>
                </a:lnTo>
                <a:lnTo>
                  <a:pt x="4011167" y="2011679"/>
                </a:lnTo>
                <a:lnTo>
                  <a:pt x="4029455" y="2011679"/>
                </a:lnTo>
                <a:lnTo>
                  <a:pt x="4047743" y="2084832"/>
                </a:lnTo>
                <a:lnTo>
                  <a:pt x="4072128" y="2127504"/>
                </a:lnTo>
                <a:lnTo>
                  <a:pt x="4090416" y="2084832"/>
                </a:lnTo>
                <a:lnTo>
                  <a:pt x="4108704" y="2127504"/>
                </a:lnTo>
                <a:lnTo>
                  <a:pt x="4133088" y="2048255"/>
                </a:lnTo>
                <a:lnTo>
                  <a:pt x="4151376" y="2084832"/>
                </a:lnTo>
                <a:lnTo>
                  <a:pt x="4169664" y="2127504"/>
                </a:lnTo>
                <a:lnTo>
                  <a:pt x="4194047" y="2084832"/>
                </a:lnTo>
                <a:lnTo>
                  <a:pt x="4212335" y="2127504"/>
                </a:lnTo>
                <a:lnTo>
                  <a:pt x="4230624" y="2048255"/>
                </a:lnTo>
                <a:lnTo>
                  <a:pt x="4255008" y="2011679"/>
                </a:lnTo>
                <a:lnTo>
                  <a:pt x="4273295" y="2048255"/>
                </a:lnTo>
                <a:lnTo>
                  <a:pt x="4291583" y="2011679"/>
                </a:lnTo>
                <a:lnTo>
                  <a:pt x="4334256" y="2011679"/>
                </a:lnTo>
                <a:lnTo>
                  <a:pt x="4352544" y="1895855"/>
                </a:lnTo>
                <a:lnTo>
                  <a:pt x="4376928" y="1895855"/>
                </a:lnTo>
                <a:lnTo>
                  <a:pt x="4395216" y="1938527"/>
                </a:lnTo>
                <a:lnTo>
                  <a:pt x="4413504" y="1859279"/>
                </a:lnTo>
                <a:lnTo>
                  <a:pt x="4431792" y="1895855"/>
                </a:lnTo>
                <a:lnTo>
                  <a:pt x="4456176" y="1749552"/>
                </a:lnTo>
                <a:lnTo>
                  <a:pt x="4474464" y="1670303"/>
                </a:lnTo>
                <a:lnTo>
                  <a:pt x="4498847" y="1597152"/>
                </a:lnTo>
                <a:lnTo>
                  <a:pt x="4517135" y="1481327"/>
                </a:lnTo>
                <a:lnTo>
                  <a:pt x="4535424" y="1481327"/>
                </a:lnTo>
                <a:lnTo>
                  <a:pt x="4559808" y="1328927"/>
                </a:lnTo>
                <a:lnTo>
                  <a:pt x="4578095" y="1213103"/>
                </a:lnTo>
                <a:lnTo>
                  <a:pt x="4620768" y="835151"/>
                </a:lnTo>
                <a:lnTo>
                  <a:pt x="4639056" y="646176"/>
                </a:lnTo>
                <a:lnTo>
                  <a:pt x="4657344" y="493775"/>
                </a:lnTo>
                <a:lnTo>
                  <a:pt x="4675632" y="384048"/>
                </a:lnTo>
                <a:lnTo>
                  <a:pt x="4700016" y="231648"/>
                </a:lnTo>
                <a:lnTo>
                  <a:pt x="4718304" y="195071"/>
                </a:lnTo>
                <a:lnTo>
                  <a:pt x="4736592" y="195071"/>
                </a:lnTo>
                <a:lnTo>
                  <a:pt x="4760976" y="152400"/>
                </a:lnTo>
                <a:lnTo>
                  <a:pt x="4779264" y="79248"/>
                </a:lnTo>
                <a:lnTo>
                  <a:pt x="4797552" y="0"/>
                </a:lnTo>
                <a:lnTo>
                  <a:pt x="4821935" y="42671"/>
                </a:lnTo>
                <a:lnTo>
                  <a:pt x="4840224" y="42671"/>
                </a:lnTo>
                <a:lnTo>
                  <a:pt x="4858512" y="79248"/>
                </a:lnTo>
                <a:lnTo>
                  <a:pt x="4876800" y="79248"/>
                </a:lnTo>
                <a:lnTo>
                  <a:pt x="4901183" y="42671"/>
                </a:lnTo>
                <a:lnTo>
                  <a:pt x="4919471" y="42671"/>
                </a:lnTo>
                <a:lnTo>
                  <a:pt x="4943856" y="152400"/>
                </a:lnTo>
                <a:lnTo>
                  <a:pt x="4962144" y="231648"/>
                </a:lnTo>
                <a:lnTo>
                  <a:pt x="4980432" y="231648"/>
                </a:lnTo>
                <a:lnTo>
                  <a:pt x="5004816" y="195071"/>
                </a:lnTo>
                <a:lnTo>
                  <a:pt x="5023104" y="195071"/>
                </a:lnTo>
                <a:lnTo>
                  <a:pt x="5041392" y="231648"/>
                </a:lnTo>
                <a:lnTo>
                  <a:pt x="5065776" y="79248"/>
                </a:lnTo>
                <a:lnTo>
                  <a:pt x="5084064" y="268224"/>
                </a:lnTo>
                <a:lnTo>
                  <a:pt x="5102352" y="341375"/>
                </a:lnTo>
                <a:lnTo>
                  <a:pt x="5120640" y="384048"/>
                </a:lnTo>
                <a:lnTo>
                  <a:pt x="5145024" y="384048"/>
                </a:lnTo>
                <a:lnTo>
                  <a:pt x="5163312" y="341375"/>
                </a:lnTo>
                <a:lnTo>
                  <a:pt x="5181600" y="384048"/>
                </a:lnTo>
                <a:lnTo>
                  <a:pt x="5205983" y="341375"/>
                </a:lnTo>
                <a:lnTo>
                  <a:pt x="5224271" y="384048"/>
                </a:lnTo>
                <a:lnTo>
                  <a:pt x="5266944" y="384048"/>
                </a:lnTo>
                <a:lnTo>
                  <a:pt x="5285232" y="457200"/>
                </a:lnTo>
                <a:lnTo>
                  <a:pt x="5303520" y="536448"/>
                </a:lnTo>
                <a:lnTo>
                  <a:pt x="5327904" y="573024"/>
                </a:lnTo>
                <a:lnTo>
                  <a:pt x="5346192" y="646176"/>
                </a:lnTo>
                <a:lnTo>
                  <a:pt x="5364480" y="646176"/>
                </a:lnTo>
                <a:lnTo>
                  <a:pt x="5388864" y="682751"/>
                </a:lnTo>
                <a:lnTo>
                  <a:pt x="5468112" y="682751"/>
                </a:lnTo>
                <a:lnTo>
                  <a:pt x="5486400" y="725424"/>
                </a:lnTo>
                <a:lnTo>
                  <a:pt x="5510783" y="835151"/>
                </a:lnTo>
                <a:lnTo>
                  <a:pt x="5529071" y="835151"/>
                </a:lnTo>
                <a:lnTo>
                  <a:pt x="5547359" y="871727"/>
                </a:lnTo>
                <a:lnTo>
                  <a:pt x="5571744" y="798576"/>
                </a:lnTo>
                <a:lnTo>
                  <a:pt x="5590032" y="762000"/>
                </a:lnTo>
                <a:lnTo>
                  <a:pt x="5608320" y="871727"/>
                </a:lnTo>
                <a:lnTo>
                  <a:pt x="5626608" y="950976"/>
                </a:lnTo>
                <a:lnTo>
                  <a:pt x="5650992" y="914400"/>
                </a:lnTo>
                <a:lnTo>
                  <a:pt x="5669280" y="950976"/>
                </a:lnTo>
                <a:lnTo>
                  <a:pt x="5687568" y="950976"/>
                </a:lnTo>
                <a:lnTo>
                  <a:pt x="5711952" y="1024127"/>
                </a:lnTo>
                <a:lnTo>
                  <a:pt x="5730240" y="1066800"/>
                </a:lnTo>
                <a:lnTo>
                  <a:pt x="5772911" y="1066800"/>
                </a:lnTo>
                <a:lnTo>
                  <a:pt x="5791200" y="1176527"/>
                </a:lnTo>
                <a:lnTo>
                  <a:pt x="5815583" y="1255776"/>
                </a:lnTo>
                <a:lnTo>
                  <a:pt x="5833872" y="1292352"/>
                </a:lnTo>
                <a:lnTo>
                  <a:pt x="5852159" y="1255776"/>
                </a:lnTo>
                <a:lnTo>
                  <a:pt x="5870448" y="1255776"/>
                </a:lnTo>
                <a:lnTo>
                  <a:pt x="5894832" y="1444752"/>
                </a:lnTo>
                <a:lnTo>
                  <a:pt x="5913120" y="1408176"/>
                </a:lnTo>
                <a:lnTo>
                  <a:pt x="5931408" y="1481327"/>
                </a:lnTo>
                <a:lnTo>
                  <a:pt x="5955791" y="1444752"/>
                </a:lnTo>
                <a:lnTo>
                  <a:pt x="5974080" y="1481327"/>
                </a:lnTo>
                <a:lnTo>
                  <a:pt x="5992368" y="1554479"/>
                </a:lnTo>
                <a:lnTo>
                  <a:pt x="6016752" y="1633727"/>
                </a:lnTo>
                <a:lnTo>
                  <a:pt x="6035039" y="1597152"/>
                </a:lnTo>
                <a:lnTo>
                  <a:pt x="6053328" y="1670303"/>
                </a:lnTo>
                <a:lnTo>
                  <a:pt x="6077711" y="1633727"/>
                </a:lnTo>
                <a:lnTo>
                  <a:pt x="6096000" y="1706879"/>
                </a:lnTo>
                <a:lnTo>
                  <a:pt x="6114287" y="1749552"/>
                </a:lnTo>
                <a:lnTo>
                  <a:pt x="6132576" y="1749552"/>
                </a:lnTo>
                <a:lnTo>
                  <a:pt x="6156959" y="1670303"/>
                </a:lnTo>
                <a:lnTo>
                  <a:pt x="6175248" y="1786127"/>
                </a:lnTo>
                <a:lnTo>
                  <a:pt x="6217920" y="1859279"/>
                </a:lnTo>
                <a:lnTo>
                  <a:pt x="6236208" y="1895855"/>
                </a:lnTo>
                <a:lnTo>
                  <a:pt x="6260591" y="1895855"/>
                </a:lnTo>
                <a:lnTo>
                  <a:pt x="6278880" y="1859279"/>
                </a:lnTo>
                <a:lnTo>
                  <a:pt x="6321552" y="1938527"/>
                </a:lnTo>
                <a:lnTo>
                  <a:pt x="6339839" y="1938527"/>
                </a:lnTo>
                <a:lnTo>
                  <a:pt x="6358128" y="1895855"/>
                </a:lnTo>
                <a:lnTo>
                  <a:pt x="6376415" y="1895855"/>
                </a:lnTo>
                <a:lnTo>
                  <a:pt x="6400800" y="1975103"/>
                </a:lnTo>
                <a:lnTo>
                  <a:pt x="6419087" y="1938527"/>
                </a:lnTo>
                <a:lnTo>
                  <a:pt x="6437376" y="1975103"/>
                </a:lnTo>
                <a:lnTo>
                  <a:pt x="6461759" y="1938527"/>
                </a:lnTo>
                <a:lnTo>
                  <a:pt x="6480048" y="1895855"/>
                </a:lnTo>
                <a:lnTo>
                  <a:pt x="6498335" y="1938527"/>
                </a:lnTo>
                <a:lnTo>
                  <a:pt x="6522720" y="2011679"/>
                </a:lnTo>
                <a:lnTo>
                  <a:pt x="6565391" y="2011679"/>
                </a:lnTo>
                <a:lnTo>
                  <a:pt x="6583680" y="2048255"/>
                </a:lnTo>
                <a:lnTo>
                  <a:pt x="6601968" y="2127504"/>
                </a:lnTo>
                <a:lnTo>
                  <a:pt x="6644639" y="2127504"/>
                </a:lnTo>
                <a:lnTo>
                  <a:pt x="6662928" y="2164079"/>
                </a:lnTo>
                <a:lnTo>
                  <a:pt x="6681215" y="2164079"/>
                </a:lnTo>
                <a:lnTo>
                  <a:pt x="6705600" y="2127504"/>
                </a:lnTo>
                <a:lnTo>
                  <a:pt x="6723887" y="2200655"/>
                </a:lnTo>
                <a:lnTo>
                  <a:pt x="6742176" y="2237232"/>
                </a:lnTo>
                <a:lnTo>
                  <a:pt x="6766559" y="2200655"/>
                </a:lnTo>
                <a:lnTo>
                  <a:pt x="6784848" y="2237232"/>
                </a:lnTo>
                <a:lnTo>
                  <a:pt x="6821424" y="2237232"/>
                </a:lnTo>
                <a:lnTo>
                  <a:pt x="6845808" y="2279904"/>
                </a:lnTo>
                <a:lnTo>
                  <a:pt x="6864096" y="2279904"/>
                </a:lnTo>
                <a:lnTo>
                  <a:pt x="6882383" y="2353055"/>
                </a:lnTo>
                <a:lnTo>
                  <a:pt x="6906768" y="2279904"/>
                </a:lnTo>
                <a:lnTo>
                  <a:pt x="6925056" y="2353055"/>
                </a:lnTo>
                <a:lnTo>
                  <a:pt x="6943344" y="2353055"/>
                </a:lnTo>
                <a:lnTo>
                  <a:pt x="6967728" y="2389632"/>
                </a:lnTo>
                <a:lnTo>
                  <a:pt x="6986015" y="2353055"/>
                </a:lnTo>
                <a:lnTo>
                  <a:pt x="7004304" y="2389632"/>
                </a:lnTo>
                <a:lnTo>
                  <a:pt x="7028687" y="2316479"/>
                </a:lnTo>
                <a:lnTo>
                  <a:pt x="7046976" y="2279904"/>
                </a:lnTo>
                <a:lnTo>
                  <a:pt x="7065263" y="2353055"/>
                </a:lnTo>
                <a:lnTo>
                  <a:pt x="7089648" y="2353055"/>
                </a:lnTo>
                <a:lnTo>
                  <a:pt x="7107935" y="2426208"/>
                </a:lnTo>
                <a:lnTo>
                  <a:pt x="7126224" y="2426208"/>
                </a:lnTo>
                <a:lnTo>
                  <a:pt x="7150608" y="2389632"/>
                </a:lnTo>
                <a:lnTo>
                  <a:pt x="7187183" y="2389632"/>
                </a:lnTo>
                <a:lnTo>
                  <a:pt x="7211568" y="2468879"/>
                </a:lnTo>
                <a:lnTo>
                  <a:pt x="7229856" y="2426208"/>
                </a:lnTo>
                <a:lnTo>
                  <a:pt x="7248144" y="2468879"/>
                </a:lnTo>
                <a:lnTo>
                  <a:pt x="7272528" y="2468879"/>
                </a:lnTo>
              </a:path>
            </a:pathLst>
          </a:custGeom>
          <a:ln w="48768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92480" y="2706623"/>
            <a:ext cx="7248525" cy="1932939"/>
          </a:xfrm>
          <a:custGeom>
            <a:avLst/>
            <a:gdLst/>
            <a:ahLst/>
            <a:cxnLst/>
            <a:rect l="l" t="t" r="r" b="b"/>
            <a:pathLst>
              <a:path w="7248525" h="1932939">
                <a:moveTo>
                  <a:pt x="0" y="1402079"/>
                </a:moveTo>
                <a:lnTo>
                  <a:pt x="18287" y="1402079"/>
                </a:lnTo>
                <a:lnTo>
                  <a:pt x="42671" y="1438655"/>
                </a:lnTo>
                <a:lnTo>
                  <a:pt x="97536" y="1438655"/>
                </a:lnTo>
                <a:lnTo>
                  <a:pt x="140208" y="1365503"/>
                </a:lnTo>
                <a:lnTo>
                  <a:pt x="164592" y="1286255"/>
                </a:lnTo>
                <a:lnTo>
                  <a:pt x="182879" y="1249679"/>
                </a:lnTo>
                <a:lnTo>
                  <a:pt x="201167" y="1133855"/>
                </a:lnTo>
                <a:lnTo>
                  <a:pt x="225551" y="1060703"/>
                </a:lnTo>
                <a:lnTo>
                  <a:pt x="243839" y="944879"/>
                </a:lnTo>
                <a:lnTo>
                  <a:pt x="262127" y="871727"/>
                </a:lnTo>
                <a:lnTo>
                  <a:pt x="280416" y="755903"/>
                </a:lnTo>
                <a:lnTo>
                  <a:pt x="304799" y="682751"/>
                </a:lnTo>
                <a:lnTo>
                  <a:pt x="323088" y="603503"/>
                </a:lnTo>
                <a:lnTo>
                  <a:pt x="365760" y="603503"/>
                </a:lnTo>
                <a:lnTo>
                  <a:pt x="384048" y="566927"/>
                </a:lnTo>
                <a:lnTo>
                  <a:pt x="402336" y="566927"/>
                </a:lnTo>
                <a:lnTo>
                  <a:pt x="426720" y="493775"/>
                </a:lnTo>
                <a:lnTo>
                  <a:pt x="445008" y="451103"/>
                </a:lnTo>
                <a:lnTo>
                  <a:pt x="463295" y="341375"/>
                </a:lnTo>
                <a:lnTo>
                  <a:pt x="487680" y="304800"/>
                </a:lnTo>
                <a:lnTo>
                  <a:pt x="505967" y="225551"/>
                </a:lnTo>
                <a:lnTo>
                  <a:pt x="524255" y="152400"/>
                </a:lnTo>
                <a:lnTo>
                  <a:pt x="548640" y="115824"/>
                </a:lnTo>
                <a:lnTo>
                  <a:pt x="566927" y="73151"/>
                </a:lnTo>
                <a:lnTo>
                  <a:pt x="585216" y="36575"/>
                </a:lnTo>
                <a:lnTo>
                  <a:pt x="646176" y="36575"/>
                </a:lnTo>
                <a:lnTo>
                  <a:pt x="670560" y="73151"/>
                </a:lnTo>
                <a:lnTo>
                  <a:pt x="688848" y="115824"/>
                </a:lnTo>
                <a:lnTo>
                  <a:pt x="731520" y="188975"/>
                </a:lnTo>
                <a:lnTo>
                  <a:pt x="749808" y="262127"/>
                </a:lnTo>
                <a:lnTo>
                  <a:pt x="768096" y="304800"/>
                </a:lnTo>
                <a:lnTo>
                  <a:pt x="786383" y="377951"/>
                </a:lnTo>
                <a:lnTo>
                  <a:pt x="810768" y="414527"/>
                </a:lnTo>
                <a:lnTo>
                  <a:pt x="932688" y="414527"/>
                </a:lnTo>
                <a:lnTo>
                  <a:pt x="950976" y="451103"/>
                </a:lnTo>
                <a:lnTo>
                  <a:pt x="975360" y="451103"/>
                </a:lnTo>
                <a:lnTo>
                  <a:pt x="993648" y="493775"/>
                </a:lnTo>
                <a:lnTo>
                  <a:pt x="1011936" y="566927"/>
                </a:lnTo>
                <a:lnTo>
                  <a:pt x="1030224" y="603503"/>
                </a:lnTo>
                <a:lnTo>
                  <a:pt x="1054608" y="682751"/>
                </a:lnTo>
                <a:lnTo>
                  <a:pt x="1072896" y="719327"/>
                </a:lnTo>
                <a:lnTo>
                  <a:pt x="1091184" y="755903"/>
                </a:lnTo>
                <a:lnTo>
                  <a:pt x="1115568" y="835151"/>
                </a:lnTo>
                <a:lnTo>
                  <a:pt x="1133856" y="871727"/>
                </a:lnTo>
                <a:lnTo>
                  <a:pt x="1152144" y="908303"/>
                </a:lnTo>
                <a:lnTo>
                  <a:pt x="1176528" y="987551"/>
                </a:lnTo>
                <a:lnTo>
                  <a:pt x="1194816" y="1024127"/>
                </a:lnTo>
                <a:lnTo>
                  <a:pt x="1255776" y="1024127"/>
                </a:lnTo>
                <a:lnTo>
                  <a:pt x="1274064" y="987551"/>
                </a:lnTo>
                <a:lnTo>
                  <a:pt x="1298448" y="987551"/>
                </a:lnTo>
                <a:lnTo>
                  <a:pt x="1316736" y="944879"/>
                </a:lnTo>
                <a:lnTo>
                  <a:pt x="1395984" y="944879"/>
                </a:lnTo>
                <a:lnTo>
                  <a:pt x="1414272" y="987551"/>
                </a:lnTo>
                <a:lnTo>
                  <a:pt x="1499616" y="987551"/>
                </a:lnTo>
                <a:lnTo>
                  <a:pt x="1517904" y="944879"/>
                </a:lnTo>
                <a:lnTo>
                  <a:pt x="1536192" y="987551"/>
                </a:lnTo>
                <a:lnTo>
                  <a:pt x="1560576" y="987551"/>
                </a:lnTo>
                <a:lnTo>
                  <a:pt x="1603248" y="1060703"/>
                </a:lnTo>
                <a:lnTo>
                  <a:pt x="1639824" y="1060703"/>
                </a:lnTo>
                <a:lnTo>
                  <a:pt x="1658112" y="987551"/>
                </a:lnTo>
                <a:lnTo>
                  <a:pt x="1700784" y="908303"/>
                </a:lnTo>
                <a:lnTo>
                  <a:pt x="1719072" y="871727"/>
                </a:lnTo>
                <a:lnTo>
                  <a:pt x="1804416" y="871727"/>
                </a:lnTo>
                <a:lnTo>
                  <a:pt x="1840992" y="944879"/>
                </a:lnTo>
                <a:lnTo>
                  <a:pt x="1865376" y="987551"/>
                </a:lnTo>
                <a:lnTo>
                  <a:pt x="1883664" y="987551"/>
                </a:lnTo>
                <a:lnTo>
                  <a:pt x="1901952" y="1024127"/>
                </a:lnTo>
                <a:lnTo>
                  <a:pt x="1944624" y="1097279"/>
                </a:lnTo>
                <a:lnTo>
                  <a:pt x="1962912" y="1133855"/>
                </a:lnTo>
                <a:lnTo>
                  <a:pt x="1981200" y="1176527"/>
                </a:lnTo>
                <a:lnTo>
                  <a:pt x="2005584" y="1213103"/>
                </a:lnTo>
                <a:lnTo>
                  <a:pt x="2023872" y="1249679"/>
                </a:lnTo>
                <a:lnTo>
                  <a:pt x="2042160" y="1286255"/>
                </a:lnTo>
                <a:lnTo>
                  <a:pt x="2127504" y="1286255"/>
                </a:lnTo>
                <a:lnTo>
                  <a:pt x="2145792" y="1328927"/>
                </a:lnTo>
                <a:lnTo>
                  <a:pt x="2164080" y="1328927"/>
                </a:lnTo>
                <a:lnTo>
                  <a:pt x="2188464" y="1365503"/>
                </a:lnTo>
                <a:lnTo>
                  <a:pt x="2310384" y="1365503"/>
                </a:lnTo>
                <a:lnTo>
                  <a:pt x="2328672" y="1402079"/>
                </a:lnTo>
                <a:lnTo>
                  <a:pt x="2346960" y="1438655"/>
                </a:lnTo>
                <a:lnTo>
                  <a:pt x="2371344" y="1475231"/>
                </a:lnTo>
                <a:lnTo>
                  <a:pt x="2389632" y="1517903"/>
                </a:lnTo>
                <a:lnTo>
                  <a:pt x="2432304" y="1591055"/>
                </a:lnTo>
                <a:lnTo>
                  <a:pt x="2450592" y="1591055"/>
                </a:lnTo>
                <a:lnTo>
                  <a:pt x="2468880" y="1627631"/>
                </a:lnTo>
                <a:lnTo>
                  <a:pt x="2554224" y="1627631"/>
                </a:lnTo>
                <a:lnTo>
                  <a:pt x="2572512" y="1664208"/>
                </a:lnTo>
                <a:lnTo>
                  <a:pt x="2590800" y="1664208"/>
                </a:lnTo>
                <a:lnTo>
                  <a:pt x="2615184" y="1706879"/>
                </a:lnTo>
                <a:lnTo>
                  <a:pt x="2633472" y="1743455"/>
                </a:lnTo>
                <a:lnTo>
                  <a:pt x="2651760" y="1780031"/>
                </a:lnTo>
                <a:lnTo>
                  <a:pt x="2731008" y="1780031"/>
                </a:lnTo>
                <a:lnTo>
                  <a:pt x="2755392" y="1706879"/>
                </a:lnTo>
                <a:lnTo>
                  <a:pt x="2773680" y="1664208"/>
                </a:lnTo>
                <a:lnTo>
                  <a:pt x="2791968" y="1591055"/>
                </a:lnTo>
                <a:lnTo>
                  <a:pt x="2816352" y="1475231"/>
                </a:lnTo>
                <a:lnTo>
                  <a:pt x="2834640" y="1365503"/>
                </a:lnTo>
                <a:lnTo>
                  <a:pt x="2852928" y="1286255"/>
                </a:lnTo>
                <a:lnTo>
                  <a:pt x="2877312" y="1176527"/>
                </a:lnTo>
                <a:lnTo>
                  <a:pt x="2895600" y="1097279"/>
                </a:lnTo>
                <a:lnTo>
                  <a:pt x="2919984" y="1060703"/>
                </a:lnTo>
                <a:lnTo>
                  <a:pt x="2938272" y="1024127"/>
                </a:lnTo>
                <a:lnTo>
                  <a:pt x="2956560" y="987551"/>
                </a:lnTo>
                <a:lnTo>
                  <a:pt x="2974847" y="987551"/>
                </a:lnTo>
                <a:lnTo>
                  <a:pt x="2999232" y="1024127"/>
                </a:lnTo>
                <a:lnTo>
                  <a:pt x="3017520" y="1060703"/>
                </a:lnTo>
                <a:lnTo>
                  <a:pt x="3035808" y="1060703"/>
                </a:lnTo>
                <a:lnTo>
                  <a:pt x="3060192" y="1097279"/>
                </a:lnTo>
                <a:lnTo>
                  <a:pt x="3078480" y="1097279"/>
                </a:lnTo>
                <a:lnTo>
                  <a:pt x="3096768" y="1060703"/>
                </a:lnTo>
                <a:lnTo>
                  <a:pt x="3121152" y="1060703"/>
                </a:lnTo>
                <a:lnTo>
                  <a:pt x="3157728" y="987551"/>
                </a:lnTo>
                <a:lnTo>
                  <a:pt x="3218688" y="987551"/>
                </a:lnTo>
                <a:lnTo>
                  <a:pt x="3236976" y="944879"/>
                </a:lnTo>
                <a:lnTo>
                  <a:pt x="3261359" y="944879"/>
                </a:lnTo>
                <a:lnTo>
                  <a:pt x="3279647" y="908303"/>
                </a:lnTo>
                <a:lnTo>
                  <a:pt x="3322319" y="908303"/>
                </a:lnTo>
                <a:lnTo>
                  <a:pt x="3340607" y="944879"/>
                </a:lnTo>
                <a:lnTo>
                  <a:pt x="3401567" y="944879"/>
                </a:lnTo>
                <a:lnTo>
                  <a:pt x="3419855" y="987551"/>
                </a:lnTo>
                <a:lnTo>
                  <a:pt x="3444240" y="987551"/>
                </a:lnTo>
                <a:lnTo>
                  <a:pt x="3462528" y="1060703"/>
                </a:lnTo>
                <a:lnTo>
                  <a:pt x="3480816" y="1097279"/>
                </a:lnTo>
                <a:lnTo>
                  <a:pt x="3505200" y="1133855"/>
                </a:lnTo>
                <a:lnTo>
                  <a:pt x="3523488" y="1213103"/>
                </a:lnTo>
                <a:lnTo>
                  <a:pt x="3541776" y="1249679"/>
                </a:lnTo>
                <a:lnTo>
                  <a:pt x="3566159" y="1286255"/>
                </a:lnTo>
                <a:lnTo>
                  <a:pt x="3584447" y="1328927"/>
                </a:lnTo>
                <a:lnTo>
                  <a:pt x="3602735" y="1365503"/>
                </a:lnTo>
                <a:lnTo>
                  <a:pt x="3645407" y="1438655"/>
                </a:lnTo>
                <a:lnTo>
                  <a:pt x="3663695" y="1438655"/>
                </a:lnTo>
                <a:lnTo>
                  <a:pt x="3688079" y="1475231"/>
                </a:lnTo>
                <a:lnTo>
                  <a:pt x="3706367" y="1475231"/>
                </a:lnTo>
                <a:lnTo>
                  <a:pt x="3724655" y="1517903"/>
                </a:lnTo>
                <a:lnTo>
                  <a:pt x="3749040" y="1517903"/>
                </a:lnTo>
                <a:lnTo>
                  <a:pt x="3767328" y="1475231"/>
                </a:lnTo>
                <a:lnTo>
                  <a:pt x="3785616" y="1475231"/>
                </a:lnTo>
                <a:lnTo>
                  <a:pt x="3810000" y="1438655"/>
                </a:lnTo>
                <a:lnTo>
                  <a:pt x="3828288" y="1475231"/>
                </a:lnTo>
                <a:lnTo>
                  <a:pt x="3846576" y="1475231"/>
                </a:lnTo>
                <a:lnTo>
                  <a:pt x="3889247" y="1554479"/>
                </a:lnTo>
                <a:lnTo>
                  <a:pt x="3907535" y="1554479"/>
                </a:lnTo>
                <a:lnTo>
                  <a:pt x="3925824" y="1591055"/>
                </a:lnTo>
                <a:lnTo>
                  <a:pt x="3986783" y="1591055"/>
                </a:lnTo>
                <a:lnTo>
                  <a:pt x="4029455" y="1664208"/>
                </a:lnTo>
                <a:lnTo>
                  <a:pt x="4047743" y="1706879"/>
                </a:lnTo>
                <a:lnTo>
                  <a:pt x="4072128" y="1743455"/>
                </a:lnTo>
                <a:lnTo>
                  <a:pt x="4090416" y="1743455"/>
                </a:lnTo>
                <a:lnTo>
                  <a:pt x="4108704" y="1780031"/>
                </a:lnTo>
                <a:lnTo>
                  <a:pt x="4133088" y="1780031"/>
                </a:lnTo>
                <a:lnTo>
                  <a:pt x="4151376" y="1743455"/>
                </a:lnTo>
                <a:lnTo>
                  <a:pt x="4169664" y="1743455"/>
                </a:lnTo>
                <a:lnTo>
                  <a:pt x="4194047" y="1706879"/>
                </a:lnTo>
                <a:lnTo>
                  <a:pt x="4212335" y="1664208"/>
                </a:lnTo>
                <a:lnTo>
                  <a:pt x="4230624" y="1664208"/>
                </a:lnTo>
                <a:lnTo>
                  <a:pt x="4273295" y="1591055"/>
                </a:lnTo>
                <a:lnTo>
                  <a:pt x="4291583" y="1591055"/>
                </a:lnTo>
                <a:lnTo>
                  <a:pt x="4315968" y="1554479"/>
                </a:lnTo>
                <a:lnTo>
                  <a:pt x="4376928" y="1554479"/>
                </a:lnTo>
                <a:lnTo>
                  <a:pt x="4395216" y="1517903"/>
                </a:lnTo>
                <a:lnTo>
                  <a:pt x="4413504" y="1517903"/>
                </a:lnTo>
                <a:lnTo>
                  <a:pt x="4431792" y="1475231"/>
                </a:lnTo>
                <a:lnTo>
                  <a:pt x="4456176" y="1438655"/>
                </a:lnTo>
                <a:lnTo>
                  <a:pt x="4474464" y="1402079"/>
                </a:lnTo>
                <a:lnTo>
                  <a:pt x="4498847" y="1328927"/>
                </a:lnTo>
                <a:lnTo>
                  <a:pt x="4517135" y="1286255"/>
                </a:lnTo>
                <a:lnTo>
                  <a:pt x="4535424" y="1213103"/>
                </a:lnTo>
                <a:lnTo>
                  <a:pt x="4559808" y="1097279"/>
                </a:lnTo>
                <a:lnTo>
                  <a:pt x="4578095" y="987551"/>
                </a:lnTo>
                <a:lnTo>
                  <a:pt x="4620768" y="682751"/>
                </a:lnTo>
                <a:lnTo>
                  <a:pt x="4639056" y="530351"/>
                </a:lnTo>
                <a:lnTo>
                  <a:pt x="4657344" y="414527"/>
                </a:lnTo>
                <a:lnTo>
                  <a:pt x="4675632" y="304800"/>
                </a:lnTo>
                <a:lnTo>
                  <a:pt x="4700016" y="225551"/>
                </a:lnTo>
                <a:lnTo>
                  <a:pt x="4718304" y="188975"/>
                </a:lnTo>
                <a:lnTo>
                  <a:pt x="4736592" y="152400"/>
                </a:lnTo>
                <a:lnTo>
                  <a:pt x="4760976" y="73151"/>
                </a:lnTo>
                <a:lnTo>
                  <a:pt x="4779264" y="36575"/>
                </a:lnTo>
                <a:lnTo>
                  <a:pt x="4797552" y="36575"/>
                </a:lnTo>
                <a:lnTo>
                  <a:pt x="4821935" y="0"/>
                </a:lnTo>
                <a:lnTo>
                  <a:pt x="4858512" y="0"/>
                </a:lnTo>
                <a:lnTo>
                  <a:pt x="4876800" y="36575"/>
                </a:lnTo>
                <a:lnTo>
                  <a:pt x="4901183" y="36575"/>
                </a:lnTo>
                <a:lnTo>
                  <a:pt x="4919471" y="73151"/>
                </a:lnTo>
                <a:lnTo>
                  <a:pt x="4943856" y="115824"/>
                </a:lnTo>
                <a:lnTo>
                  <a:pt x="4962144" y="152400"/>
                </a:lnTo>
                <a:lnTo>
                  <a:pt x="5041392" y="152400"/>
                </a:lnTo>
                <a:lnTo>
                  <a:pt x="5065776" y="188975"/>
                </a:lnTo>
                <a:lnTo>
                  <a:pt x="5084064" y="188975"/>
                </a:lnTo>
                <a:lnTo>
                  <a:pt x="5102352" y="225551"/>
                </a:lnTo>
                <a:lnTo>
                  <a:pt x="5120640" y="262127"/>
                </a:lnTo>
                <a:lnTo>
                  <a:pt x="5145024" y="304800"/>
                </a:lnTo>
                <a:lnTo>
                  <a:pt x="5181600" y="304800"/>
                </a:lnTo>
                <a:lnTo>
                  <a:pt x="5205983" y="262127"/>
                </a:lnTo>
                <a:lnTo>
                  <a:pt x="5224271" y="225551"/>
                </a:lnTo>
                <a:lnTo>
                  <a:pt x="5242559" y="225551"/>
                </a:lnTo>
                <a:lnTo>
                  <a:pt x="5266944" y="188975"/>
                </a:lnTo>
                <a:lnTo>
                  <a:pt x="5285232" y="152400"/>
                </a:lnTo>
                <a:lnTo>
                  <a:pt x="5303520" y="152400"/>
                </a:lnTo>
                <a:lnTo>
                  <a:pt x="5327904" y="115824"/>
                </a:lnTo>
                <a:lnTo>
                  <a:pt x="5364480" y="115824"/>
                </a:lnTo>
                <a:lnTo>
                  <a:pt x="5388864" y="73151"/>
                </a:lnTo>
                <a:lnTo>
                  <a:pt x="5449824" y="73151"/>
                </a:lnTo>
                <a:lnTo>
                  <a:pt x="5486400" y="152400"/>
                </a:lnTo>
                <a:lnTo>
                  <a:pt x="5510783" y="188975"/>
                </a:lnTo>
                <a:lnTo>
                  <a:pt x="5529071" y="225551"/>
                </a:lnTo>
                <a:lnTo>
                  <a:pt x="5547359" y="262127"/>
                </a:lnTo>
                <a:lnTo>
                  <a:pt x="5571744" y="262127"/>
                </a:lnTo>
                <a:lnTo>
                  <a:pt x="5590032" y="304800"/>
                </a:lnTo>
                <a:lnTo>
                  <a:pt x="5608320" y="304800"/>
                </a:lnTo>
                <a:lnTo>
                  <a:pt x="5626608" y="341375"/>
                </a:lnTo>
                <a:lnTo>
                  <a:pt x="5650992" y="377951"/>
                </a:lnTo>
                <a:lnTo>
                  <a:pt x="5669280" y="414527"/>
                </a:lnTo>
                <a:lnTo>
                  <a:pt x="5687568" y="414527"/>
                </a:lnTo>
                <a:lnTo>
                  <a:pt x="5711952" y="451103"/>
                </a:lnTo>
                <a:lnTo>
                  <a:pt x="5730240" y="451103"/>
                </a:lnTo>
                <a:lnTo>
                  <a:pt x="5748528" y="493775"/>
                </a:lnTo>
                <a:lnTo>
                  <a:pt x="5772911" y="566927"/>
                </a:lnTo>
                <a:lnTo>
                  <a:pt x="5791200" y="603503"/>
                </a:lnTo>
                <a:lnTo>
                  <a:pt x="5815583" y="682751"/>
                </a:lnTo>
                <a:lnTo>
                  <a:pt x="5833872" y="719327"/>
                </a:lnTo>
                <a:lnTo>
                  <a:pt x="5852159" y="792479"/>
                </a:lnTo>
                <a:lnTo>
                  <a:pt x="5870448" y="835151"/>
                </a:lnTo>
                <a:lnTo>
                  <a:pt x="5894832" y="871727"/>
                </a:lnTo>
                <a:lnTo>
                  <a:pt x="5913120" y="908303"/>
                </a:lnTo>
                <a:lnTo>
                  <a:pt x="5931408" y="944879"/>
                </a:lnTo>
                <a:lnTo>
                  <a:pt x="5955791" y="1024127"/>
                </a:lnTo>
                <a:lnTo>
                  <a:pt x="5974080" y="1060703"/>
                </a:lnTo>
                <a:lnTo>
                  <a:pt x="5992368" y="1097279"/>
                </a:lnTo>
                <a:lnTo>
                  <a:pt x="6016752" y="1097279"/>
                </a:lnTo>
                <a:lnTo>
                  <a:pt x="6035039" y="1133855"/>
                </a:lnTo>
                <a:lnTo>
                  <a:pt x="6077711" y="1213103"/>
                </a:lnTo>
                <a:lnTo>
                  <a:pt x="6096000" y="1213103"/>
                </a:lnTo>
                <a:lnTo>
                  <a:pt x="6114287" y="1249679"/>
                </a:lnTo>
                <a:lnTo>
                  <a:pt x="6132576" y="1249679"/>
                </a:lnTo>
                <a:lnTo>
                  <a:pt x="6156959" y="1328927"/>
                </a:lnTo>
                <a:lnTo>
                  <a:pt x="6175248" y="1365503"/>
                </a:lnTo>
                <a:lnTo>
                  <a:pt x="6193535" y="1402079"/>
                </a:lnTo>
                <a:lnTo>
                  <a:pt x="6217920" y="1475231"/>
                </a:lnTo>
                <a:lnTo>
                  <a:pt x="6236208" y="1517903"/>
                </a:lnTo>
                <a:lnTo>
                  <a:pt x="6321552" y="1517903"/>
                </a:lnTo>
                <a:lnTo>
                  <a:pt x="6339839" y="1554479"/>
                </a:lnTo>
                <a:lnTo>
                  <a:pt x="6419087" y="1554479"/>
                </a:lnTo>
                <a:lnTo>
                  <a:pt x="6437376" y="1517903"/>
                </a:lnTo>
                <a:lnTo>
                  <a:pt x="6522720" y="1517903"/>
                </a:lnTo>
                <a:lnTo>
                  <a:pt x="6565391" y="1591055"/>
                </a:lnTo>
                <a:lnTo>
                  <a:pt x="6723887" y="1591055"/>
                </a:lnTo>
                <a:lnTo>
                  <a:pt x="6742176" y="1627631"/>
                </a:lnTo>
                <a:lnTo>
                  <a:pt x="6784848" y="1627631"/>
                </a:lnTo>
                <a:lnTo>
                  <a:pt x="6803135" y="1664208"/>
                </a:lnTo>
                <a:lnTo>
                  <a:pt x="6821424" y="1664208"/>
                </a:lnTo>
                <a:lnTo>
                  <a:pt x="6845808" y="1706879"/>
                </a:lnTo>
                <a:lnTo>
                  <a:pt x="6864096" y="1743455"/>
                </a:lnTo>
                <a:lnTo>
                  <a:pt x="6882383" y="1780031"/>
                </a:lnTo>
                <a:lnTo>
                  <a:pt x="6906768" y="1816608"/>
                </a:lnTo>
                <a:lnTo>
                  <a:pt x="6943344" y="1895855"/>
                </a:lnTo>
                <a:lnTo>
                  <a:pt x="6967728" y="1932431"/>
                </a:lnTo>
                <a:lnTo>
                  <a:pt x="6986015" y="1932431"/>
                </a:lnTo>
                <a:lnTo>
                  <a:pt x="7004304" y="1895855"/>
                </a:lnTo>
                <a:lnTo>
                  <a:pt x="7107935" y="1895855"/>
                </a:lnTo>
                <a:lnTo>
                  <a:pt x="7126224" y="1859279"/>
                </a:lnTo>
                <a:lnTo>
                  <a:pt x="7187183" y="1859279"/>
                </a:lnTo>
                <a:lnTo>
                  <a:pt x="7211568" y="1895855"/>
                </a:lnTo>
                <a:lnTo>
                  <a:pt x="7229856" y="1859279"/>
                </a:lnTo>
                <a:lnTo>
                  <a:pt x="7248144" y="1859279"/>
                </a:lnTo>
              </a:path>
            </a:pathLst>
          </a:custGeom>
          <a:ln w="48768">
            <a:solidFill>
              <a:srgbClr val="8E5B2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92480" y="2365248"/>
            <a:ext cx="7248525" cy="2542540"/>
          </a:xfrm>
          <a:custGeom>
            <a:avLst/>
            <a:gdLst/>
            <a:ahLst/>
            <a:cxnLst/>
            <a:rect l="l" t="t" r="r" b="b"/>
            <a:pathLst>
              <a:path w="7248525" h="2542540">
                <a:moveTo>
                  <a:pt x="0" y="2005583"/>
                </a:moveTo>
                <a:lnTo>
                  <a:pt x="18287" y="1969007"/>
                </a:lnTo>
                <a:lnTo>
                  <a:pt x="60959" y="1969007"/>
                </a:lnTo>
                <a:lnTo>
                  <a:pt x="79248" y="1932431"/>
                </a:lnTo>
                <a:lnTo>
                  <a:pt x="97536" y="1895855"/>
                </a:lnTo>
                <a:lnTo>
                  <a:pt x="121920" y="1859279"/>
                </a:lnTo>
                <a:lnTo>
                  <a:pt x="140208" y="1780031"/>
                </a:lnTo>
                <a:lnTo>
                  <a:pt x="164592" y="1706879"/>
                </a:lnTo>
                <a:lnTo>
                  <a:pt x="182879" y="1591055"/>
                </a:lnTo>
                <a:lnTo>
                  <a:pt x="201167" y="1517903"/>
                </a:lnTo>
                <a:lnTo>
                  <a:pt x="225551" y="1402079"/>
                </a:lnTo>
                <a:lnTo>
                  <a:pt x="243839" y="1328927"/>
                </a:lnTo>
                <a:lnTo>
                  <a:pt x="262127" y="1286255"/>
                </a:lnTo>
                <a:lnTo>
                  <a:pt x="280416" y="1249679"/>
                </a:lnTo>
                <a:lnTo>
                  <a:pt x="304799" y="1213103"/>
                </a:lnTo>
                <a:lnTo>
                  <a:pt x="384048" y="1213103"/>
                </a:lnTo>
                <a:lnTo>
                  <a:pt x="402336" y="1133855"/>
                </a:lnTo>
                <a:lnTo>
                  <a:pt x="426720" y="1060703"/>
                </a:lnTo>
                <a:lnTo>
                  <a:pt x="445008" y="987551"/>
                </a:lnTo>
                <a:lnTo>
                  <a:pt x="487680" y="835151"/>
                </a:lnTo>
                <a:lnTo>
                  <a:pt x="505967" y="755903"/>
                </a:lnTo>
                <a:lnTo>
                  <a:pt x="524255" y="682751"/>
                </a:lnTo>
                <a:lnTo>
                  <a:pt x="548640" y="603503"/>
                </a:lnTo>
                <a:lnTo>
                  <a:pt x="566927" y="530351"/>
                </a:lnTo>
                <a:lnTo>
                  <a:pt x="585216" y="457200"/>
                </a:lnTo>
                <a:lnTo>
                  <a:pt x="609599" y="377951"/>
                </a:lnTo>
                <a:lnTo>
                  <a:pt x="627888" y="377951"/>
                </a:lnTo>
                <a:lnTo>
                  <a:pt x="646176" y="414527"/>
                </a:lnTo>
                <a:lnTo>
                  <a:pt x="670560" y="457200"/>
                </a:lnTo>
                <a:lnTo>
                  <a:pt x="688848" y="493775"/>
                </a:lnTo>
                <a:lnTo>
                  <a:pt x="731520" y="566927"/>
                </a:lnTo>
                <a:lnTo>
                  <a:pt x="749808" y="603503"/>
                </a:lnTo>
                <a:lnTo>
                  <a:pt x="768096" y="682751"/>
                </a:lnTo>
                <a:lnTo>
                  <a:pt x="786383" y="719327"/>
                </a:lnTo>
                <a:lnTo>
                  <a:pt x="810768" y="755903"/>
                </a:lnTo>
                <a:lnTo>
                  <a:pt x="829056" y="835151"/>
                </a:lnTo>
                <a:lnTo>
                  <a:pt x="871727" y="908303"/>
                </a:lnTo>
                <a:lnTo>
                  <a:pt x="890016" y="944879"/>
                </a:lnTo>
                <a:lnTo>
                  <a:pt x="914400" y="987551"/>
                </a:lnTo>
                <a:lnTo>
                  <a:pt x="932688" y="987551"/>
                </a:lnTo>
                <a:lnTo>
                  <a:pt x="950976" y="1024127"/>
                </a:lnTo>
                <a:lnTo>
                  <a:pt x="1011936" y="1024127"/>
                </a:lnTo>
                <a:lnTo>
                  <a:pt x="1030224" y="1060703"/>
                </a:lnTo>
                <a:lnTo>
                  <a:pt x="1054608" y="1097279"/>
                </a:lnTo>
                <a:lnTo>
                  <a:pt x="1072896" y="1097279"/>
                </a:lnTo>
                <a:lnTo>
                  <a:pt x="1115568" y="1176527"/>
                </a:lnTo>
                <a:lnTo>
                  <a:pt x="1133856" y="1176527"/>
                </a:lnTo>
                <a:lnTo>
                  <a:pt x="1152144" y="1213103"/>
                </a:lnTo>
                <a:lnTo>
                  <a:pt x="1176528" y="1249679"/>
                </a:lnTo>
                <a:lnTo>
                  <a:pt x="1213104" y="1328927"/>
                </a:lnTo>
                <a:lnTo>
                  <a:pt x="1255776" y="1328927"/>
                </a:lnTo>
                <a:lnTo>
                  <a:pt x="1274064" y="1286255"/>
                </a:lnTo>
                <a:lnTo>
                  <a:pt x="1298448" y="1249679"/>
                </a:lnTo>
                <a:lnTo>
                  <a:pt x="1359408" y="1249679"/>
                </a:lnTo>
                <a:lnTo>
                  <a:pt x="1377696" y="1286255"/>
                </a:lnTo>
                <a:lnTo>
                  <a:pt x="1499616" y="1286255"/>
                </a:lnTo>
                <a:lnTo>
                  <a:pt x="1517904" y="1328927"/>
                </a:lnTo>
                <a:lnTo>
                  <a:pt x="1536192" y="1365503"/>
                </a:lnTo>
                <a:lnTo>
                  <a:pt x="1560576" y="1402079"/>
                </a:lnTo>
                <a:lnTo>
                  <a:pt x="1578864" y="1438655"/>
                </a:lnTo>
                <a:lnTo>
                  <a:pt x="1658112" y="1438655"/>
                </a:lnTo>
                <a:lnTo>
                  <a:pt x="1700784" y="1517903"/>
                </a:lnTo>
                <a:lnTo>
                  <a:pt x="1719072" y="1554479"/>
                </a:lnTo>
                <a:lnTo>
                  <a:pt x="1743456" y="1627631"/>
                </a:lnTo>
                <a:lnTo>
                  <a:pt x="1761744" y="1670303"/>
                </a:lnTo>
                <a:lnTo>
                  <a:pt x="1780032" y="1706879"/>
                </a:lnTo>
                <a:lnTo>
                  <a:pt x="1804416" y="1743455"/>
                </a:lnTo>
                <a:lnTo>
                  <a:pt x="1822704" y="1743455"/>
                </a:lnTo>
                <a:lnTo>
                  <a:pt x="1840992" y="1780031"/>
                </a:lnTo>
                <a:lnTo>
                  <a:pt x="1865376" y="1780031"/>
                </a:lnTo>
                <a:lnTo>
                  <a:pt x="1883664" y="1816607"/>
                </a:lnTo>
                <a:lnTo>
                  <a:pt x="1944624" y="1816607"/>
                </a:lnTo>
                <a:lnTo>
                  <a:pt x="1962912" y="1859279"/>
                </a:lnTo>
                <a:lnTo>
                  <a:pt x="1981200" y="1859279"/>
                </a:lnTo>
                <a:lnTo>
                  <a:pt x="2005584" y="1895855"/>
                </a:lnTo>
                <a:lnTo>
                  <a:pt x="2023872" y="1932431"/>
                </a:lnTo>
                <a:lnTo>
                  <a:pt x="2042160" y="2005583"/>
                </a:lnTo>
                <a:lnTo>
                  <a:pt x="2066544" y="2005583"/>
                </a:lnTo>
                <a:lnTo>
                  <a:pt x="2084832" y="2048255"/>
                </a:lnTo>
                <a:lnTo>
                  <a:pt x="2103120" y="2084831"/>
                </a:lnTo>
                <a:lnTo>
                  <a:pt x="2164080" y="2084831"/>
                </a:lnTo>
                <a:lnTo>
                  <a:pt x="2188464" y="2048255"/>
                </a:lnTo>
                <a:lnTo>
                  <a:pt x="2206752" y="2005583"/>
                </a:lnTo>
                <a:lnTo>
                  <a:pt x="2225040" y="1969007"/>
                </a:lnTo>
                <a:lnTo>
                  <a:pt x="2249424" y="1932431"/>
                </a:lnTo>
                <a:lnTo>
                  <a:pt x="2267712" y="1895855"/>
                </a:lnTo>
                <a:lnTo>
                  <a:pt x="2310384" y="1895855"/>
                </a:lnTo>
                <a:lnTo>
                  <a:pt x="2328672" y="1932431"/>
                </a:lnTo>
                <a:lnTo>
                  <a:pt x="2346960" y="2005583"/>
                </a:lnTo>
                <a:lnTo>
                  <a:pt x="2371344" y="2084831"/>
                </a:lnTo>
                <a:lnTo>
                  <a:pt x="2389632" y="2157984"/>
                </a:lnTo>
                <a:lnTo>
                  <a:pt x="2407920" y="2237231"/>
                </a:lnTo>
                <a:lnTo>
                  <a:pt x="2432304" y="2273807"/>
                </a:lnTo>
                <a:lnTo>
                  <a:pt x="2450592" y="2310384"/>
                </a:lnTo>
                <a:lnTo>
                  <a:pt x="2468880" y="2346960"/>
                </a:lnTo>
                <a:lnTo>
                  <a:pt x="2529840" y="2346960"/>
                </a:lnTo>
                <a:lnTo>
                  <a:pt x="2554224" y="2310384"/>
                </a:lnTo>
                <a:lnTo>
                  <a:pt x="2572512" y="2310384"/>
                </a:lnTo>
                <a:lnTo>
                  <a:pt x="2590800" y="2273807"/>
                </a:lnTo>
                <a:lnTo>
                  <a:pt x="2633472" y="2273807"/>
                </a:lnTo>
                <a:lnTo>
                  <a:pt x="2651760" y="2310384"/>
                </a:lnTo>
                <a:lnTo>
                  <a:pt x="2712720" y="2310384"/>
                </a:lnTo>
                <a:lnTo>
                  <a:pt x="2731008" y="2273807"/>
                </a:lnTo>
                <a:lnTo>
                  <a:pt x="2755392" y="2237231"/>
                </a:lnTo>
                <a:lnTo>
                  <a:pt x="2773680" y="2200655"/>
                </a:lnTo>
                <a:lnTo>
                  <a:pt x="2816352" y="2048255"/>
                </a:lnTo>
                <a:lnTo>
                  <a:pt x="2834640" y="1969007"/>
                </a:lnTo>
                <a:lnTo>
                  <a:pt x="2852928" y="1859279"/>
                </a:lnTo>
                <a:lnTo>
                  <a:pt x="2877312" y="1780031"/>
                </a:lnTo>
                <a:lnTo>
                  <a:pt x="2919984" y="1627631"/>
                </a:lnTo>
                <a:lnTo>
                  <a:pt x="2938272" y="1554479"/>
                </a:lnTo>
                <a:lnTo>
                  <a:pt x="2956560" y="1517903"/>
                </a:lnTo>
                <a:lnTo>
                  <a:pt x="3096768" y="1517903"/>
                </a:lnTo>
                <a:lnTo>
                  <a:pt x="3121152" y="1475231"/>
                </a:lnTo>
                <a:lnTo>
                  <a:pt x="3218688" y="1475231"/>
                </a:lnTo>
                <a:lnTo>
                  <a:pt x="3236976" y="1438655"/>
                </a:lnTo>
                <a:lnTo>
                  <a:pt x="3279647" y="1438655"/>
                </a:lnTo>
                <a:lnTo>
                  <a:pt x="3297935" y="1475231"/>
                </a:lnTo>
                <a:lnTo>
                  <a:pt x="3322319" y="1517903"/>
                </a:lnTo>
                <a:lnTo>
                  <a:pt x="3340607" y="1554479"/>
                </a:lnTo>
                <a:lnTo>
                  <a:pt x="3358895" y="1591055"/>
                </a:lnTo>
                <a:lnTo>
                  <a:pt x="3383279" y="1670303"/>
                </a:lnTo>
                <a:lnTo>
                  <a:pt x="3401567" y="1706879"/>
                </a:lnTo>
                <a:lnTo>
                  <a:pt x="3419855" y="1743455"/>
                </a:lnTo>
                <a:lnTo>
                  <a:pt x="3444240" y="1743455"/>
                </a:lnTo>
                <a:lnTo>
                  <a:pt x="3462528" y="1780031"/>
                </a:lnTo>
                <a:lnTo>
                  <a:pt x="3480816" y="1816607"/>
                </a:lnTo>
                <a:lnTo>
                  <a:pt x="3505200" y="1859279"/>
                </a:lnTo>
                <a:lnTo>
                  <a:pt x="3541776" y="1932431"/>
                </a:lnTo>
                <a:lnTo>
                  <a:pt x="3566159" y="1969007"/>
                </a:lnTo>
                <a:lnTo>
                  <a:pt x="3584447" y="2005583"/>
                </a:lnTo>
                <a:lnTo>
                  <a:pt x="3602735" y="2048255"/>
                </a:lnTo>
                <a:lnTo>
                  <a:pt x="3645407" y="2048255"/>
                </a:lnTo>
                <a:lnTo>
                  <a:pt x="3663695" y="2084831"/>
                </a:lnTo>
                <a:lnTo>
                  <a:pt x="3706367" y="2084831"/>
                </a:lnTo>
                <a:lnTo>
                  <a:pt x="3724655" y="2121407"/>
                </a:lnTo>
                <a:lnTo>
                  <a:pt x="3749040" y="2121407"/>
                </a:lnTo>
                <a:lnTo>
                  <a:pt x="3785616" y="2048255"/>
                </a:lnTo>
                <a:lnTo>
                  <a:pt x="3810000" y="1969007"/>
                </a:lnTo>
                <a:lnTo>
                  <a:pt x="3828288" y="1932431"/>
                </a:lnTo>
                <a:lnTo>
                  <a:pt x="3846576" y="1895855"/>
                </a:lnTo>
                <a:lnTo>
                  <a:pt x="3870959" y="1859279"/>
                </a:lnTo>
                <a:lnTo>
                  <a:pt x="3986783" y="1859279"/>
                </a:lnTo>
                <a:lnTo>
                  <a:pt x="4011167" y="1895855"/>
                </a:lnTo>
                <a:lnTo>
                  <a:pt x="4029455" y="1895855"/>
                </a:lnTo>
                <a:lnTo>
                  <a:pt x="4047743" y="1969007"/>
                </a:lnTo>
                <a:lnTo>
                  <a:pt x="4072128" y="2005583"/>
                </a:lnTo>
                <a:lnTo>
                  <a:pt x="4090416" y="2048255"/>
                </a:lnTo>
                <a:lnTo>
                  <a:pt x="4133088" y="2121407"/>
                </a:lnTo>
                <a:lnTo>
                  <a:pt x="4255008" y="2121407"/>
                </a:lnTo>
                <a:lnTo>
                  <a:pt x="4273295" y="2084831"/>
                </a:lnTo>
                <a:lnTo>
                  <a:pt x="4291583" y="2084831"/>
                </a:lnTo>
                <a:lnTo>
                  <a:pt x="4315968" y="2048255"/>
                </a:lnTo>
                <a:lnTo>
                  <a:pt x="4334256" y="2048255"/>
                </a:lnTo>
                <a:lnTo>
                  <a:pt x="4376928" y="1969007"/>
                </a:lnTo>
                <a:lnTo>
                  <a:pt x="4395216" y="1969007"/>
                </a:lnTo>
                <a:lnTo>
                  <a:pt x="4413504" y="1932431"/>
                </a:lnTo>
                <a:lnTo>
                  <a:pt x="4431792" y="1895855"/>
                </a:lnTo>
                <a:lnTo>
                  <a:pt x="4456176" y="1859279"/>
                </a:lnTo>
                <a:lnTo>
                  <a:pt x="4474464" y="1780031"/>
                </a:lnTo>
                <a:lnTo>
                  <a:pt x="4498847" y="1743455"/>
                </a:lnTo>
                <a:lnTo>
                  <a:pt x="4517135" y="1670303"/>
                </a:lnTo>
                <a:lnTo>
                  <a:pt x="4535424" y="1554479"/>
                </a:lnTo>
                <a:lnTo>
                  <a:pt x="4559808" y="1438655"/>
                </a:lnTo>
                <a:lnTo>
                  <a:pt x="4578095" y="1286255"/>
                </a:lnTo>
                <a:lnTo>
                  <a:pt x="4620768" y="908303"/>
                </a:lnTo>
                <a:lnTo>
                  <a:pt x="4639056" y="719327"/>
                </a:lnTo>
                <a:lnTo>
                  <a:pt x="4657344" y="566927"/>
                </a:lnTo>
                <a:lnTo>
                  <a:pt x="4675632" y="414527"/>
                </a:lnTo>
                <a:lnTo>
                  <a:pt x="4700016" y="304800"/>
                </a:lnTo>
                <a:lnTo>
                  <a:pt x="4718304" y="225551"/>
                </a:lnTo>
                <a:lnTo>
                  <a:pt x="4736592" y="152400"/>
                </a:lnTo>
                <a:lnTo>
                  <a:pt x="4760976" y="115823"/>
                </a:lnTo>
                <a:lnTo>
                  <a:pt x="4779264" y="36575"/>
                </a:lnTo>
                <a:lnTo>
                  <a:pt x="4797552" y="36575"/>
                </a:lnTo>
                <a:lnTo>
                  <a:pt x="4821935" y="0"/>
                </a:lnTo>
                <a:lnTo>
                  <a:pt x="4858512" y="0"/>
                </a:lnTo>
                <a:lnTo>
                  <a:pt x="4876800" y="36575"/>
                </a:lnTo>
                <a:lnTo>
                  <a:pt x="4901183" y="36575"/>
                </a:lnTo>
                <a:lnTo>
                  <a:pt x="4919471" y="73151"/>
                </a:lnTo>
                <a:lnTo>
                  <a:pt x="4943856" y="115823"/>
                </a:lnTo>
                <a:lnTo>
                  <a:pt x="4962144" y="152400"/>
                </a:lnTo>
                <a:lnTo>
                  <a:pt x="5023104" y="152400"/>
                </a:lnTo>
                <a:lnTo>
                  <a:pt x="5041392" y="115823"/>
                </a:lnTo>
                <a:lnTo>
                  <a:pt x="5084064" y="115823"/>
                </a:lnTo>
                <a:lnTo>
                  <a:pt x="5102352" y="152400"/>
                </a:lnTo>
                <a:lnTo>
                  <a:pt x="5224271" y="152400"/>
                </a:lnTo>
                <a:lnTo>
                  <a:pt x="5242559" y="188975"/>
                </a:lnTo>
                <a:lnTo>
                  <a:pt x="5285232" y="188975"/>
                </a:lnTo>
                <a:lnTo>
                  <a:pt x="5303520" y="225551"/>
                </a:lnTo>
                <a:lnTo>
                  <a:pt x="5364480" y="225551"/>
                </a:lnTo>
                <a:lnTo>
                  <a:pt x="5388864" y="188975"/>
                </a:lnTo>
                <a:lnTo>
                  <a:pt x="5407152" y="152400"/>
                </a:lnTo>
                <a:lnTo>
                  <a:pt x="5425440" y="115823"/>
                </a:lnTo>
                <a:lnTo>
                  <a:pt x="5449824" y="115823"/>
                </a:lnTo>
                <a:lnTo>
                  <a:pt x="5468112" y="152400"/>
                </a:lnTo>
                <a:lnTo>
                  <a:pt x="5486400" y="152400"/>
                </a:lnTo>
                <a:lnTo>
                  <a:pt x="5510783" y="188975"/>
                </a:lnTo>
                <a:lnTo>
                  <a:pt x="5547359" y="188975"/>
                </a:lnTo>
                <a:lnTo>
                  <a:pt x="5571744" y="225551"/>
                </a:lnTo>
                <a:lnTo>
                  <a:pt x="5590032" y="304800"/>
                </a:lnTo>
                <a:lnTo>
                  <a:pt x="5608320" y="341375"/>
                </a:lnTo>
                <a:lnTo>
                  <a:pt x="5626608" y="414527"/>
                </a:lnTo>
                <a:lnTo>
                  <a:pt x="5650992" y="457200"/>
                </a:lnTo>
                <a:lnTo>
                  <a:pt x="5669280" y="493775"/>
                </a:lnTo>
                <a:lnTo>
                  <a:pt x="5687568" y="530351"/>
                </a:lnTo>
                <a:lnTo>
                  <a:pt x="5711952" y="566927"/>
                </a:lnTo>
                <a:lnTo>
                  <a:pt x="5730240" y="646176"/>
                </a:lnTo>
                <a:lnTo>
                  <a:pt x="5748528" y="719327"/>
                </a:lnTo>
                <a:lnTo>
                  <a:pt x="5772911" y="792479"/>
                </a:lnTo>
                <a:lnTo>
                  <a:pt x="5791200" y="871727"/>
                </a:lnTo>
                <a:lnTo>
                  <a:pt x="5815583" y="944879"/>
                </a:lnTo>
                <a:lnTo>
                  <a:pt x="5833872" y="987551"/>
                </a:lnTo>
                <a:lnTo>
                  <a:pt x="5852159" y="1024127"/>
                </a:lnTo>
                <a:lnTo>
                  <a:pt x="5870448" y="1097279"/>
                </a:lnTo>
                <a:lnTo>
                  <a:pt x="5894832" y="1133855"/>
                </a:lnTo>
                <a:lnTo>
                  <a:pt x="5913120" y="1176527"/>
                </a:lnTo>
                <a:lnTo>
                  <a:pt x="5931408" y="1176527"/>
                </a:lnTo>
                <a:lnTo>
                  <a:pt x="5955791" y="1213103"/>
                </a:lnTo>
                <a:lnTo>
                  <a:pt x="6035039" y="1213103"/>
                </a:lnTo>
                <a:lnTo>
                  <a:pt x="6053328" y="1249679"/>
                </a:lnTo>
                <a:lnTo>
                  <a:pt x="6077711" y="1249679"/>
                </a:lnTo>
                <a:lnTo>
                  <a:pt x="6096000" y="1286255"/>
                </a:lnTo>
                <a:lnTo>
                  <a:pt x="6114287" y="1328927"/>
                </a:lnTo>
                <a:lnTo>
                  <a:pt x="6132576" y="1365503"/>
                </a:lnTo>
                <a:lnTo>
                  <a:pt x="6156959" y="1402079"/>
                </a:lnTo>
                <a:lnTo>
                  <a:pt x="6175248" y="1475231"/>
                </a:lnTo>
                <a:lnTo>
                  <a:pt x="6217920" y="1627631"/>
                </a:lnTo>
                <a:lnTo>
                  <a:pt x="6236208" y="1706879"/>
                </a:lnTo>
                <a:lnTo>
                  <a:pt x="6260591" y="1743455"/>
                </a:lnTo>
                <a:lnTo>
                  <a:pt x="6278880" y="1780031"/>
                </a:lnTo>
                <a:lnTo>
                  <a:pt x="6297168" y="1780031"/>
                </a:lnTo>
                <a:lnTo>
                  <a:pt x="6321552" y="1816607"/>
                </a:lnTo>
                <a:lnTo>
                  <a:pt x="6339839" y="1780031"/>
                </a:lnTo>
                <a:lnTo>
                  <a:pt x="6419087" y="1780031"/>
                </a:lnTo>
                <a:lnTo>
                  <a:pt x="6437376" y="1816607"/>
                </a:lnTo>
                <a:lnTo>
                  <a:pt x="6461759" y="1816607"/>
                </a:lnTo>
                <a:lnTo>
                  <a:pt x="6480048" y="1859279"/>
                </a:lnTo>
                <a:lnTo>
                  <a:pt x="6498335" y="1859279"/>
                </a:lnTo>
                <a:lnTo>
                  <a:pt x="6522720" y="1895855"/>
                </a:lnTo>
                <a:lnTo>
                  <a:pt x="6565391" y="1969007"/>
                </a:lnTo>
                <a:lnTo>
                  <a:pt x="6583680" y="1969007"/>
                </a:lnTo>
                <a:lnTo>
                  <a:pt x="6601968" y="2005583"/>
                </a:lnTo>
                <a:lnTo>
                  <a:pt x="6644639" y="2005583"/>
                </a:lnTo>
                <a:lnTo>
                  <a:pt x="6662928" y="1969007"/>
                </a:lnTo>
                <a:lnTo>
                  <a:pt x="6681215" y="1969007"/>
                </a:lnTo>
                <a:lnTo>
                  <a:pt x="6705600" y="1932431"/>
                </a:lnTo>
                <a:lnTo>
                  <a:pt x="6784848" y="1932431"/>
                </a:lnTo>
                <a:lnTo>
                  <a:pt x="6803135" y="1969007"/>
                </a:lnTo>
                <a:lnTo>
                  <a:pt x="6821424" y="2005583"/>
                </a:lnTo>
                <a:lnTo>
                  <a:pt x="6845808" y="2048255"/>
                </a:lnTo>
                <a:lnTo>
                  <a:pt x="6864096" y="2084831"/>
                </a:lnTo>
                <a:lnTo>
                  <a:pt x="6882383" y="2121407"/>
                </a:lnTo>
                <a:lnTo>
                  <a:pt x="6906768" y="2157984"/>
                </a:lnTo>
                <a:lnTo>
                  <a:pt x="6925056" y="2200655"/>
                </a:lnTo>
                <a:lnTo>
                  <a:pt x="6943344" y="2200655"/>
                </a:lnTo>
                <a:lnTo>
                  <a:pt x="6967728" y="2237231"/>
                </a:lnTo>
                <a:lnTo>
                  <a:pt x="7028687" y="2237231"/>
                </a:lnTo>
                <a:lnTo>
                  <a:pt x="7046976" y="2200655"/>
                </a:lnTo>
                <a:lnTo>
                  <a:pt x="7065263" y="2200655"/>
                </a:lnTo>
                <a:lnTo>
                  <a:pt x="7089648" y="2157984"/>
                </a:lnTo>
                <a:lnTo>
                  <a:pt x="7107935" y="2237231"/>
                </a:lnTo>
                <a:lnTo>
                  <a:pt x="7126224" y="2273807"/>
                </a:lnTo>
                <a:lnTo>
                  <a:pt x="7150608" y="2389631"/>
                </a:lnTo>
                <a:lnTo>
                  <a:pt x="7168896" y="2462784"/>
                </a:lnTo>
                <a:lnTo>
                  <a:pt x="7187183" y="2499360"/>
                </a:lnTo>
                <a:lnTo>
                  <a:pt x="7211568" y="2542031"/>
                </a:lnTo>
                <a:lnTo>
                  <a:pt x="7229856" y="2499360"/>
                </a:lnTo>
                <a:lnTo>
                  <a:pt x="7248144" y="2426207"/>
                </a:lnTo>
              </a:path>
            </a:pathLst>
          </a:custGeom>
          <a:ln w="48768">
            <a:solidFill>
              <a:srgbClr val="8E292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92480" y="1682495"/>
            <a:ext cx="7248525" cy="2920365"/>
          </a:xfrm>
          <a:custGeom>
            <a:avLst/>
            <a:gdLst/>
            <a:ahLst/>
            <a:cxnLst/>
            <a:rect l="l" t="t" r="r" b="b"/>
            <a:pathLst>
              <a:path w="7248525" h="2920365">
                <a:moveTo>
                  <a:pt x="0" y="1816608"/>
                </a:moveTo>
                <a:lnTo>
                  <a:pt x="18287" y="1816608"/>
                </a:lnTo>
                <a:lnTo>
                  <a:pt x="42671" y="1859280"/>
                </a:lnTo>
                <a:lnTo>
                  <a:pt x="60959" y="1895856"/>
                </a:lnTo>
                <a:lnTo>
                  <a:pt x="97536" y="1895856"/>
                </a:lnTo>
                <a:lnTo>
                  <a:pt x="121920" y="1859280"/>
                </a:lnTo>
                <a:lnTo>
                  <a:pt x="140208" y="1780032"/>
                </a:lnTo>
                <a:lnTo>
                  <a:pt x="164592" y="1743456"/>
                </a:lnTo>
                <a:lnTo>
                  <a:pt x="182879" y="1670304"/>
                </a:lnTo>
                <a:lnTo>
                  <a:pt x="201167" y="1627632"/>
                </a:lnTo>
                <a:lnTo>
                  <a:pt x="243839" y="1475232"/>
                </a:lnTo>
                <a:lnTo>
                  <a:pt x="262127" y="1402080"/>
                </a:lnTo>
                <a:lnTo>
                  <a:pt x="280416" y="1286256"/>
                </a:lnTo>
                <a:lnTo>
                  <a:pt x="304799" y="1176528"/>
                </a:lnTo>
                <a:lnTo>
                  <a:pt x="323088" y="1097280"/>
                </a:lnTo>
                <a:lnTo>
                  <a:pt x="341376" y="1060704"/>
                </a:lnTo>
                <a:lnTo>
                  <a:pt x="365760" y="1060704"/>
                </a:lnTo>
                <a:lnTo>
                  <a:pt x="384048" y="1024128"/>
                </a:lnTo>
                <a:lnTo>
                  <a:pt x="402336" y="987552"/>
                </a:lnTo>
                <a:lnTo>
                  <a:pt x="426720" y="908304"/>
                </a:lnTo>
                <a:lnTo>
                  <a:pt x="445008" y="835152"/>
                </a:lnTo>
                <a:lnTo>
                  <a:pt x="487680" y="603504"/>
                </a:lnTo>
                <a:lnTo>
                  <a:pt x="505967" y="530352"/>
                </a:lnTo>
                <a:lnTo>
                  <a:pt x="524255" y="414528"/>
                </a:lnTo>
                <a:lnTo>
                  <a:pt x="548640" y="304800"/>
                </a:lnTo>
                <a:lnTo>
                  <a:pt x="566927" y="225552"/>
                </a:lnTo>
                <a:lnTo>
                  <a:pt x="585216" y="115824"/>
                </a:lnTo>
                <a:lnTo>
                  <a:pt x="609599" y="73152"/>
                </a:lnTo>
                <a:lnTo>
                  <a:pt x="627888" y="0"/>
                </a:lnTo>
                <a:lnTo>
                  <a:pt x="688848" y="0"/>
                </a:lnTo>
                <a:lnTo>
                  <a:pt x="707136" y="36575"/>
                </a:lnTo>
                <a:lnTo>
                  <a:pt x="731520" y="115824"/>
                </a:lnTo>
                <a:lnTo>
                  <a:pt x="749808" y="188975"/>
                </a:lnTo>
                <a:lnTo>
                  <a:pt x="768096" y="304800"/>
                </a:lnTo>
                <a:lnTo>
                  <a:pt x="786383" y="414528"/>
                </a:lnTo>
                <a:lnTo>
                  <a:pt x="810768" y="493775"/>
                </a:lnTo>
                <a:lnTo>
                  <a:pt x="829056" y="566928"/>
                </a:lnTo>
                <a:lnTo>
                  <a:pt x="847344" y="603504"/>
                </a:lnTo>
                <a:lnTo>
                  <a:pt x="871727" y="566928"/>
                </a:lnTo>
                <a:lnTo>
                  <a:pt x="950976" y="566928"/>
                </a:lnTo>
                <a:lnTo>
                  <a:pt x="975360" y="603504"/>
                </a:lnTo>
                <a:lnTo>
                  <a:pt x="993648" y="682752"/>
                </a:lnTo>
                <a:lnTo>
                  <a:pt x="1011936" y="798576"/>
                </a:lnTo>
                <a:lnTo>
                  <a:pt x="1030224" y="871728"/>
                </a:lnTo>
                <a:lnTo>
                  <a:pt x="1054608" y="944880"/>
                </a:lnTo>
                <a:lnTo>
                  <a:pt x="1072896" y="1024128"/>
                </a:lnTo>
                <a:lnTo>
                  <a:pt x="1115568" y="1176528"/>
                </a:lnTo>
                <a:lnTo>
                  <a:pt x="1133856" y="1249680"/>
                </a:lnTo>
                <a:lnTo>
                  <a:pt x="1152144" y="1328928"/>
                </a:lnTo>
                <a:lnTo>
                  <a:pt x="1176528" y="1402080"/>
                </a:lnTo>
                <a:lnTo>
                  <a:pt x="1194816" y="1475232"/>
                </a:lnTo>
                <a:lnTo>
                  <a:pt x="1231392" y="1475232"/>
                </a:lnTo>
                <a:lnTo>
                  <a:pt x="1255776" y="1402080"/>
                </a:lnTo>
                <a:lnTo>
                  <a:pt x="1274064" y="1365504"/>
                </a:lnTo>
                <a:lnTo>
                  <a:pt x="1298448" y="1286256"/>
                </a:lnTo>
                <a:lnTo>
                  <a:pt x="1316736" y="1249680"/>
                </a:lnTo>
                <a:lnTo>
                  <a:pt x="1335024" y="1249680"/>
                </a:lnTo>
                <a:lnTo>
                  <a:pt x="1359408" y="1213104"/>
                </a:lnTo>
                <a:lnTo>
                  <a:pt x="1395984" y="1213104"/>
                </a:lnTo>
                <a:lnTo>
                  <a:pt x="1414272" y="1249680"/>
                </a:lnTo>
                <a:lnTo>
                  <a:pt x="1438656" y="1213104"/>
                </a:lnTo>
                <a:lnTo>
                  <a:pt x="1456944" y="1213104"/>
                </a:lnTo>
                <a:lnTo>
                  <a:pt x="1475232" y="1176528"/>
                </a:lnTo>
                <a:lnTo>
                  <a:pt x="1499616" y="1139952"/>
                </a:lnTo>
                <a:lnTo>
                  <a:pt x="1517904" y="1097280"/>
                </a:lnTo>
                <a:lnTo>
                  <a:pt x="1536192" y="1060704"/>
                </a:lnTo>
                <a:lnTo>
                  <a:pt x="1560576" y="1097280"/>
                </a:lnTo>
                <a:lnTo>
                  <a:pt x="1603248" y="1097280"/>
                </a:lnTo>
                <a:lnTo>
                  <a:pt x="1621536" y="1060704"/>
                </a:lnTo>
                <a:lnTo>
                  <a:pt x="1639824" y="987552"/>
                </a:lnTo>
                <a:lnTo>
                  <a:pt x="1658112" y="908304"/>
                </a:lnTo>
                <a:lnTo>
                  <a:pt x="1682496" y="798576"/>
                </a:lnTo>
                <a:lnTo>
                  <a:pt x="1700784" y="719328"/>
                </a:lnTo>
                <a:lnTo>
                  <a:pt x="1719072" y="682752"/>
                </a:lnTo>
                <a:lnTo>
                  <a:pt x="1743456" y="646176"/>
                </a:lnTo>
                <a:lnTo>
                  <a:pt x="1761744" y="646176"/>
                </a:lnTo>
                <a:lnTo>
                  <a:pt x="1780032" y="682752"/>
                </a:lnTo>
                <a:lnTo>
                  <a:pt x="1804416" y="682752"/>
                </a:lnTo>
                <a:lnTo>
                  <a:pt x="1840992" y="835152"/>
                </a:lnTo>
                <a:lnTo>
                  <a:pt x="1865376" y="944880"/>
                </a:lnTo>
                <a:lnTo>
                  <a:pt x="1883664" y="1024128"/>
                </a:lnTo>
                <a:lnTo>
                  <a:pt x="1901952" y="1097280"/>
                </a:lnTo>
                <a:lnTo>
                  <a:pt x="1944624" y="1176528"/>
                </a:lnTo>
                <a:lnTo>
                  <a:pt x="1962912" y="1213104"/>
                </a:lnTo>
                <a:lnTo>
                  <a:pt x="1981200" y="1249680"/>
                </a:lnTo>
                <a:lnTo>
                  <a:pt x="2005584" y="1328928"/>
                </a:lnTo>
                <a:lnTo>
                  <a:pt x="2023872" y="1402080"/>
                </a:lnTo>
                <a:lnTo>
                  <a:pt x="2042160" y="1438656"/>
                </a:lnTo>
                <a:lnTo>
                  <a:pt x="2066544" y="1475232"/>
                </a:lnTo>
                <a:lnTo>
                  <a:pt x="2127504" y="1475232"/>
                </a:lnTo>
                <a:lnTo>
                  <a:pt x="2145792" y="1517904"/>
                </a:lnTo>
                <a:lnTo>
                  <a:pt x="2188464" y="1670304"/>
                </a:lnTo>
                <a:lnTo>
                  <a:pt x="2206752" y="1743456"/>
                </a:lnTo>
                <a:lnTo>
                  <a:pt x="2225040" y="1780032"/>
                </a:lnTo>
                <a:lnTo>
                  <a:pt x="2286000" y="1780032"/>
                </a:lnTo>
                <a:lnTo>
                  <a:pt x="2310384" y="1743456"/>
                </a:lnTo>
                <a:lnTo>
                  <a:pt x="2328672" y="1780032"/>
                </a:lnTo>
                <a:lnTo>
                  <a:pt x="2346960" y="1859280"/>
                </a:lnTo>
                <a:lnTo>
                  <a:pt x="2371344" y="1932432"/>
                </a:lnTo>
                <a:lnTo>
                  <a:pt x="2389632" y="2011680"/>
                </a:lnTo>
                <a:lnTo>
                  <a:pt x="2407920" y="2084832"/>
                </a:lnTo>
                <a:lnTo>
                  <a:pt x="2432304" y="2121408"/>
                </a:lnTo>
                <a:lnTo>
                  <a:pt x="2493264" y="2121408"/>
                </a:lnTo>
                <a:lnTo>
                  <a:pt x="2511552" y="2157984"/>
                </a:lnTo>
                <a:lnTo>
                  <a:pt x="2529840" y="2157984"/>
                </a:lnTo>
                <a:lnTo>
                  <a:pt x="2572512" y="2237232"/>
                </a:lnTo>
                <a:lnTo>
                  <a:pt x="2590800" y="2273808"/>
                </a:lnTo>
                <a:lnTo>
                  <a:pt x="2615184" y="2310384"/>
                </a:lnTo>
                <a:lnTo>
                  <a:pt x="2633472" y="2389632"/>
                </a:lnTo>
                <a:lnTo>
                  <a:pt x="2651760" y="2426208"/>
                </a:lnTo>
                <a:lnTo>
                  <a:pt x="2676144" y="2426208"/>
                </a:lnTo>
                <a:lnTo>
                  <a:pt x="2694432" y="2462784"/>
                </a:lnTo>
                <a:lnTo>
                  <a:pt x="2712720" y="2462784"/>
                </a:lnTo>
                <a:lnTo>
                  <a:pt x="2731008" y="2426208"/>
                </a:lnTo>
                <a:lnTo>
                  <a:pt x="2755392" y="2389632"/>
                </a:lnTo>
                <a:lnTo>
                  <a:pt x="2773680" y="2310384"/>
                </a:lnTo>
                <a:lnTo>
                  <a:pt x="2791968" y="2237232"/>
                </a:lnTo>
                <a:lnTo>
                  <a:pt x="2816352" y="2084832"/>
                </a:lnTo>
                <a:lnTo>
                  <a:pt x="2834640" y="1932432"/>
                </a:lnTo>
                <a:lnTo>
                  <a:pt x="2852928" y="1780032"/>
                </a:lnTo>
                <a:lnTo>
                  <a:pt x="2877312" y="1670304"/>
                </a:lnTo>
                <a:lnTo>
                  <a:pt x="2895600" y="1554480"/>
                </a:lnTo>
                <a:lnTo>
                  <a:pt x="2919984" y="1475232"/>
                </a:lnTo>
                <a:lnTo>
                  <a:pt x="2938272" y="1402080"/>
                </a:lnTo>
                <a:lnTo>
                  <a:pt x="2956560" y="1365504"/>
                </a:lnTo>
                <a:lnTo>
                  <a:pt x="3017520" y="1365504"/>
                </a:lnTo>
                <a:lnTo>
                  <a:pt x="3035808" y="1402080"/>
                </a:lnTo>
                <a:lnTo>
                  <a:pt x="3078480" y="1402080"/>
                </a:lnTo>
                <a:lnTo>
                  <a:pt x="3096768" y="1328928"/>
                </a:lnTo>
                <a:lnTo>
                  <a:pt x="3121152" y="1286256"/>
                </a:lnTo>
                <a:lnTo>
                  <a:pt x="3139440" y="1213104"/>
                </a:lnTo>
                <a:lnTo>
                  <a:pt x="3157728" y="1176528"/>
                </a:lnTo>
                <a:lnTo>
                  <a:pt x="3200400" y="1176528"/>
                </a:lnTo>
                <a:lnTo>
                  <a:pt x="3218688" y="1213104"/>
                </a:lnTo>
                <a:lnTo>
                  <a:pt x="3261359" y="1213104"/>
                </a:lnTo>
                <a:lnTo>
                  <a:pt x="3279647" y="1176528"/>
                </a:lnTo>
                <a:lnTo>
                  <a:pt x="3297935" y="1213104"/>
                </a:lnTo>
                <a:lnTo>
                  <a:pt x="3322319" y="1249680"/>
                </a:lnTo>
                <a:lnTo>
                  <a:pt x="3340607" y="1286256"/>
                </a:lnTo>
                <a:lnTo>
                  <a:pt x="3358895" y="1328928"/>
                </a:lnTo>
                <a:lnTo>
                  <a:pt x="3383279" y="1365504"/>
                </a:lnTo>
                <a:lnTo>
                  <a:pt x="3401567" y="1365504"/>
                </a:lnTo>
                <a:lnTo>
                  <a:pt x="3419855" y="1402080"/>
                </a:lnTo>
                <a:lnTo>
                  <a:pt x="3444240" y="1475232"/>
                </a:lnTo>
                <a:lnTo>
                  <a:pt x="3462528" y="1517904"/>
                </a:lnTo>
                <a:lnTo>
                  <a:pt x="3480816" y="1591056"/>
                </a:lnTo>
                <a:lnTo>
                  <a:pt x="3505200" y="1670304"/>
                </a:lnTo>
                <a:lnTo>
                  <a:pt x="3541776" y="1816608"/>
                </a:lnTo>
                <a:lnTo>
                  <a:pt x="3566159" y="1932432"/>
                </a:lnTo>
                <a:lnTo>
                  <a:pt x="3584447" y="2011680"/>
                </a:lnTo>
                <a:lnTo>
                  <a:pt x="3602735" y="2084832"/>
                </a:lnTo>
                <a:lnTo>
                  <a:pt x="3645407" y="2157984"/>
                </a:lnTo>
                <a:lnTo>
                  <a:pt x="3663695" y="2157984"/>
                </a:lnTo>
                <a:lnTo>
                  <a:pt x="3688079" y="2200656"/>
                </a:lnTo>
                <a:lnTo>
                  <a:pt x="3706367" y="2237232"/>
                </a:lnTo>
                <a:lnTo>
                  <a:pt x="3767328" y="2237232"/>
                </a:lnTo>
                <a:lnTo>
                  <a:pt x="3785616" y="2200656"/>
                </a:lnTo>
                <a:lnTo>
                  <a:pt x="3810000" y="2157984"/>
                </a:lnTo>
                <a:lnTo>
                  <a:pt x="3828288" y="2157984"/>
                </a:lnTo>
                <a:lnTo>
                  <a:pt x="3846576" y="2200656"/>
                </a:lnTo>
                <a:lnTo>
                  <a:pt x="3870959" y="2237232"/>
                </a:lnTo>
                <a:lnTo>
                  <a:pt x="3889247" y="2310384"/>
                </a:lnTo>
                <a:lnTo>
                  <a:pt x="3907535" y="2353056"/>
                </a:lnTo>
                <a:lnTo>
                  <a:pt x="3925824" y="2389632"/>
                </a:lnTo>
                <a:lnTo>
                  <a:pt x="3950207" y="2389632"/>
                </a:lnTo>
                <a:lnTo>
                  <a:pt x="3968495" y="2426208"/>
                </a:lnTo>
                <a:lnTo>
                  <a:pt x="3986783" y="2462784"/>
                </a:lnTo>
                <a:lnTo>
                  <a:pt x="4011167" y="2499360"/>
                </a:lnTo>
                <a:lnTo>
                  <a:pt x="4029455" y="2578608"/>
                </a:lnTo>
                <a:lnTo>
                  <a:pt x="4047743" y="2615184"/>
                </a:lnTo>
                <a:lnTo>
                  <a:pt x="4072128" y="2651760"/>
                </a:lnTo>
                <a:lnTo>
                  <a:pt x="4133088" y="2651760"/>
                </a:lnTo>
                <a:lnTo>
                  <a:pt x="4151376" y="2615184"/>
                </a:lnTo>
                <a:lnTo>
                  <a:pt x="4169664" y="2578608"/>
                </a:lnTo>
                <a:lnTo>
                  <a:pt x="4194047" y="2542032"/>
                </a:lnTo>
                <a:lnTo>
                  <a:pt x="4212335" y="2499360"/>
                </a:lnTo>
                <a:lnTo>
                  <a:pt x="4230624" y="2462784"/>
                </a:lnTo>
                <a:lnTo>
                  <a:pt x="4255008" y="2426208"/>
                </a:lnTo>
                <a:lnTo>
                  <a:pt x="4334256" y="2426208"/>
                </a:lnTo>
                <a:lnTo>
                  <a:pt x="4352544" y="2462784"/>
                </a:lnTo>
                <a:lnTo>
                  <a:pt x="4456176" y="2462784"/>
                </a:lnTo>
                <a:lnTo>
                  <a:pt x="4474464" y="2389632"/>
                </a:lnTo>
                <a:lnTo>
                  <a:pt x="4498847" y="2353056"/>
                </a:lnTo>
                <a:lnTo>
                  <a:pt x="4517135" y="2237232"/>
                </a:lnTo>
                <a:lnTo>
                  <a:pt x="4535424" y="2157984"/>
                </a:lnTo>
                <a:lnTo>
                  <a:pt x="4559808" y="2048256"/>
                </a:lnTo>
                <a:lnTo>
                  <a:pt x="4578095" y="1895856"/>
                </a:lnTo>
                <a:lnTo>
                  <a:pt x="4620768" y="1517904"/>
                </a:lnTo>
                <a:lnTo>
                  <a:pt x="4639056" y="1328928"/>
                </a:lnTo>
                <a:lnTo>
                  <a:pt x="4657344" y="1176528"/>
                </a:lnTo>
                <a:lnTo>
                  <a:pt x="4675632" y="1024128"/>
                </a:lnTo>
                <a:lnTo>
                  <a:pt x="4700016" y="908304"/>
                </a:lnTo>
                <a:lnTo>
                  <a:pt x="4718304" y="798576"/>
                </a:lnTo>
                <a:lnTo>
                  <a:pt x="4760976" y="646176"/>
                </a:lnTo>
                <a:lnTo>
                  <a:pt x="4779264" y="603504"/>
                </a:lnTo>
                <a:lnTo>
                  <a:pt x="4797552" y="566928"/>
                </a:lnTo>
                <a:lnTo>
                  <a:pt x="4858512" y="566928"/>
                </a:lnTo>
                <a:lnTo>
                  <a:pt x="4876800" y="603504"/>
                </a:lnTo>
                <a:lnTo>
                  <a:pt x="4901183" y="646176"/>
                </a:lnTo>
                <a:lnTo>
                  <a:pt x="4919471" y="682752"/>
                </a:lnTo>
                <a:lnTo>
                  <a:pt x="4943856" y="755904"/>
                </a:lnTo>
                <a:lnTo>
                  <a:pt x="4962144" y="798576"/>
                </a:lnTo>
                <a:lnTo>
                  <a:pt x="5004816" y="871728"/>
                </a:lnTo>
                <a:lnTo>
                  <a:pt x="5023104" y="871728"/>
                </a:lnTo>
                <a:lnTo>
                  <a:pt x="5041392" y="908304"/>
                </a:lnTo>
                <a:lnTo>
                  <a:pt x="5065776" y="908304"/>
                </a:lnTo>
                <a:lnTo>
                  <a:pt x="5084064" y="944880"/>
                </a:lnTo>
                <a:lnTo>
                  <a:pt x="5102352" y="1024128"/>
                </a:lnTo>
                <a:lnTo>
                  <a:pt x="5120640" y="1024128"/>
                </a:lnTo>
                <a:lnTo>
                  <a:pt x="5145024" y="1060704"/>
                </a:lnTo>
                <a:lnTo>
                  <a:pt x="5163312" y="1060704"/>
                </a:lnTo>
                <a:lnTo>
                  <a:pt x="5181600" y="1024128"/>
                </a:lnTo>
                <a:lnTo>
                  <a:pt x="5205983" y="987552"/>
                </a:lnTo>
                <a:lnTo>
                  <a:pt x="5242559" y="908304"/>
                </a:lnTo>
                <a:lnTo>
                  <a:pt x="5266944" y="871728"/>
                </a:lnTo>
                <a:lnTo>
                  <a:pt x="5285232" y="835152"/>
                </a:lnTo>
                <a:lnTo>
                  <a:pt x="5303520" y="798576"/>
                </a:lnTo>
                <a:lnTo>
                  <a:pt x="5327904" y="798576"/>
                </a:lnTo>
                <a:lnTo>
                  <a:pt x="5346192" y="755904"/>
                </a:lnTo>
                <a:lnTo>
                  <a:pt x="5425440" y="755904"/>
                </a:lnTo>
                <a:lnTo>
                  <a:pt x="5449824" y="798576"/>
                </a:lnTo>
                <a:lnTo>
                  <a:pt x="5468112" y="835152"/>
                </a:lnTo>
                <a:lnTo>
                  <a:pt x="5486400" y="908304"/>
                </a:lnTo>
                <a:lnTo>
                  <a:pt x="5510783" y="944880"/>
                </a:lnTo>
                <a:lnTo>
                  <a:pt x="5529071" y="944880"/>
                </a:lnTo>
                <a:lnTo>
                  <a:pt x="5547359" y="987552"/>
                </a:lnTo>
                <a:lnTo>
                  <a:pt x="5626608" y="987552"/>
                </a:lnTo>
                <a:lnTo>
                  <a:pt x="5650992" y="1024128"/>
                </a:lnTo>
                <a:lnTo>
                  <a:pt x="5687568" y="1024128"/>
                </a:lnTo>
                <a:lnTo>
                  <a:pt x="5711952" y="987552"/>
                </a:lnTo>
                <a:lnTo>
                  <a:pt x="5730240" y="1024128"/>
                </a:lnTo>
                <a:lnTo>
                  <a:pt x="5748528" y="1060704"/>
                </a:lnTo>
                <a:lnTo>
                  <a:pt x="5772911" y="1097280"/>
                </a:lnTo>
                <a:lnTo>
                  <a:pt x="5791200" y="1176528"/>
                </a:lnTo>
                <a:lnTo>
                  <a:pt x="5833872" y="1328928"/>
                </a:lnTo>
                <a:lnTo>
                  <a:pt x="5852159" y="1365504"/>
                </a:lnTo>
                <a:lnTo>
                  <a:pt x="5870448" y="1438656"/>
                </a:lnTo>
                <a:lnTo>
                  <a:pt x="5894832" y="1475232"/>
                </a:lnTo>
                <a:lnTo>
                  <a:pt x="5913120" y="1554480"/>
                </a:lnTo>
                <a:lnTo>
                  <a:pt x="5931408" y="1627632"/>
                </a:lnTo>
                <a:lnTo>
                  <a:pt x="5974080" y="1780032"/>
                </a:lnTo>
                <a:lnTo>
                  <a:pt x="5992368" y="1816608"/>
                </a:lnTo>
                <a:lnTo>
                  <a:pt x="6016752" y="1859280"/>
                </a:lnTo>
                <a:lnTo>
                  <a:pt x="6035039" y="1895856"/>
                </a:lnTo>
                <a:lnTo>
                  <a:pt x="6077711" y="1969008"/>
                </a:lnTo>
                <a:lnTo>
                  <a:pt x="6096000" y="2011680"/>
                </a:lnTo>
                <a:lnTo>
                  <a:pt x="6114287" y="2048256"/>
                </a:lnTo>
                <a:lnTo>
                  <a:pt x="6132576" y="2121408"/>
                </a:lnTo>
                <a:lnTo>
                  <a:pt x="6156959" y="2157984"/>
                </a:lnTo>
                <a:lnTo>
                  <a:pt x="6175248" y="2273808"/>
                </a:lnTo>
                <a:lnTo>
                  <a:pt x="6193535" y="2353056"/>
                </a:lnTo>
                <a:lnTo>
                  <a:pt x="6217920" y="2389632"/>
                </a:lnTo>
                <a:lnTo>
                  <a:pt x="6236208" y="2426208"/>
                </a:lnTo>
                <a:lnTo>
                  <a:pt x="6260591" y="2426208"/>
                </a:lnTo>
                <a:lnTo>
                  <a:pt x="6278880" y="2389632"/>
                </a:lnTo>
                <a:lnTo>
                  <a:pt x="6339839" y="2389632"/>
                </a:lnTo>
                <a:lnTo>
                  <a:pt x="6358128" y="2426208"/>
                </a:lnTo>
                <a:lnTo>
                  <a:pt x="6419087" y="2426208"/>
                </a:lnTo>
                <a:lnTo>
                  <a:pt x="6437376" y="2389632"/>
                </a:lnTo>
                <a:lnTo>
                  <a:pt x="6480048" y="2389632"/>
                </a:lnTo>
                <a:lnTo>
                  <a:pt x="6498335" y="2426208"/>
                </a:lnTo>
                <a:lnTo>
                  <a:pt x="6522720" y="2499360"/>
                </a:lnTo>
                <a:lnTo>
                  <a:pt x="6565391" y="2578608"/>
                </a:lnTo>
                <a:lnTo>
                  <a:pt x="6583680" y="2615184"/>
                </a:lnTo>
                <a:lnTo>
                  <a:pt x="6601968" y="2651760"/>
                </a:lnTo>
                <a:lnTo>
                  <a:pt x="6620256" y="2651760"/>
                </a:lnTo>
                <a:lnTo>
                  <a:pt x="6644639" y="2615184"/>
                </a:lnTo>
                <a:lnTo>
                  <a:pt x="6705600" y="2615184"/>
                </a:lnTo>
                <a:lnTo>
                  <a:pt x="6723887" y="2651760"/>
                </a:lnTo>
                <a:lnTo>
                  <a:pt x="6742176" y="2688336"/>
                </a:lnTo>
                <a:lnTo>
                  <a:pt x="6766559" y="2731008"/>
                </a:lnTo>
                <a:lnTo>
                  <a:pt x="6784848" y="2731008"/>
                </a:lnTo>
                <a:lnTo>
                  <a:pt x="6803135" y="2767584"/>
                </a:lnTo>
                <a:lnTo>
                  <a:pt x="6864096" y="2767584"/>
                </a:lnTo>
                <a:lnTo>
                  <a:pt x="6882383" y="2804160"/>
                </a:lnTo>
                <a:lnTo>
                  <a:pt x="6906768" y="2840736"/>
                </a:lnTo>
                <a:lnTo>
                  <a:pt x="6925056" y="2883408"/>
                </a:lnTo>
                <a:lnTo>
                  <a:pt x="6943344" y="2883408"/>
                </a:lnTo>
                <a:lnTo>
                  <a:pt x="6967728" y="2919984"/>
                </a:lnTo>
                <a:lnTo>
                  <a:pt x="6986015" y="2883408"/>
                </a:lnTo>
                <a:lnTo>
                  <a:pt x="7028687" y="2883408"/>
                </a:lnTo>
                <a:lnTo>
                  <a:pt x="7046976" y="2840736"/>
                </a:lnTo>
                <a:lnTo>
                  <a:pt x="7065263" y="2804160"/>
                </a:lnTo>
                <a:lnTo>
                  <a:pt x="7089648" y="2767584"/>
                </a:lnTo>
                <a:lnTo>
                  <a:pt x="7168896" y="2767584"/>
                </a:lnTo>
                <a:lnTo>
                  <a:pt x="7187183" y="2804160"/>
                </a:lnTo>
                <a:lnTo>
                  <a:pt x="7211568" y="2840736"/>
                </a:lnTo>
                <a:lnTo>
                  <a:pt x="7229856" y="2840736"/>
                </a:lnTo>
                <a:lnTo>
                  <a:pt x="7248144" y="2883408"/>
                </a:lnTo>
              </a:path>
            </a:pathLst>
          </a:custGeom>
          <a:ln w="48768">
            <a:solidFill>
              <a:srgbClr val="295B8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8095" y="151790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2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2000" y="1524000"/>
            <a:ext cx="7797165" cy="0"/>
          </a:xfrm>
          <a:custGeom>
            <a:avLst/>
            <a:gdLst/>
            <a:ahLst/>
            <a:cxnLst/>
            <a:rect l="l" t="t" r="r" b="b"/>
            <a:pathLst>
              <a:path w="7797165">
                <a:moveTo>
                  <a:pt x="0" y="0"/>
                </a:moveTo>
                <a:lnTo>
                  <a:pt x="779678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552688" y="151790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2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2000" y="6083808"/>
            <a:ext cx="7797165" cy="0"/>
          </a:xfrm>
          <a:custGeom>
            <a:avLst/>
            <a:gdLst/>
            <a:ahLst/>
            <a:cxnLst/>
            <a:rect l="l" t="t" r="r" b="b"/>
            <a:pathLst>
              <a:path w="7797165">
                <a:moveTo>
                  <a:pt x="7796783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64500" y="4547234"/>
            <a:ext cx="2489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endParaRPr kumimoji="0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040116" y="4358258"/>
            <a:ext cx="2552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0" normalizeH="0" baseline="0" noProof="0" dirty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endParaRPr kumimoji="0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7652" y="1291844"/>
            <a:ext cx="808990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0" lvl="0" indent="0" algn="l" defTabSz="914400" rtl="0" eaLnBrk="1" fontAlgn="auto" latinLnBrk="0" hangingPunct="1">
              <a:lnSpc>
                <a:spcPts val="12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Percent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2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57732" y="5893942"/>
            <a:ext cx="204152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Shading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NBER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recession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643" y="6168644"/>
            <a:ext cx="378079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9870" algn="l"/>
                <a:tab pos="2475230" algn="l"/>
                <a:tab pos="3444240" algn="l"/>
              </a:tabLst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Bureau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Labor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Statistics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Moody's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Economy.com.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0" name="Object 45"/>
          <p:cNvGraphicFramePr>
            <a:graphicFrameLocks noChangeAspect="1"/>
          </p:cNvGraphicFramePr>
          <p:nvPr/>
        </p:nvGraphicFramePr>
        <p:xfrm>
          <a:off x="8766175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69" name="Photo Editor Photo" r:id="rId3" imgW="2209524" imgH="2133898" progId="">
                  <p:embed/>
                </p:oleObj>
              </mc:Choice>
              <mc:Fallback>
                <p:oleObj name="Photo Editor Photo" r:id="rId3" imgW="2209524" imgH="2133898" progId="">
                  <p:embed/>
                  <p:pic>
                    <p:nvPicPr>
                      <p:cNvPr id="1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175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algn="ctr" eaLnBrk="0" fontAlgn="base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</a:pPr>
            <a:fld id="{6ED7B3DC-6799-406C-92C3-BA75A9919DF9}" type="slidenum">
              <a:rPr lang="en-US" sz="1200" b="1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pPr algn="ctr" eaLnBrk="0" fontAlgn="base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</a:pPr>
              <a:t>3</a:t>
            </a:fld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7" grpId="0" animBg="1"/>
      <p:bldP spid="48" grpId="0" animBg="1"/>
      <p:bldP spid="49" grpId="0" animBg="1"/>
      <p:bldP spid="50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Difficult to Find Workers in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Region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Long-Run and Current Unemployment Rates, Seasonally Adjusted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118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U.S. Bureau of Labor Statistics and Moody’s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Economy.com.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71525" y="1581151"/>
            <a:ext cx="7750175" cy="3608388"/>
          </a:xfrm>
          <a:custGeom>
            <a:avLst/>
            <a:gdLst>
              <a:gd name="T0" fmla="*/ 0 w 4882"/>
              <a:gd name="T1" fmla="*/ 2273 h 2273"/>
              <a:gd name="T2" fmla="*/ 4882 w 4882"/>
              <a:gd name="T3" fmla="*/ 2273 h 2273"/>
              <a:gd name="T4" fmla="*/ 0 w 4882"/>
              <a:gd name="T5" fmla="*/ 1703 h 2273"/>
              <a:gd name="T6" fmla="*/ 4882 w 4882"/>
              <a:gd name="T7" fmla="*/ 1703 h 2273"/>
              <a:gd name="T8" fmla="*/ 0 w 4882"/>
              <a:gd name="T9" fmla="*/ 1139 h 2273"/>
              <a:gd name="T10" fmla="*/ 4882 w 4882"/>
              <a:gd name="T11" fmla="*/ 1139 h 2273"/>
              <a:gd name="T12" fmla="*/ 0 w 4882"/>
              <a:gd name="T13" fmla="*/ 569 h 2273"/>
              <a:gd name="T14" fmla="*/ 4882 w 4882"/>
              <a:gd name="T15" fmla="*/ 569 h 2273"/>
              <a:gd name="T16" fmla="*/ 0 w 4882"/>
              <a:gd name="T17" fmla="*/ 0 h 2273"/>
              <a:gd name="T18" fmla="*/ 4882 w 4882"/>
              <a:gd name="T19" fmla="*/ 0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82" h="2273">
                <a:moveTo>
                  <a:pt x="0" y="2273"/>
                </a:moveTo>
                <a:lnTo>
                  <a:pt x="4882" y="2273"/>
                </a:lnTo>
                <a:moveTo>
                  <a:pt x="0" y="1703"/>
                </a:moveTo>
                <a:lnTo>
                  <a:pt x="4882" y="1703"/>
                </a:lnTo>
                <a:moveTo>
                  <a:pt x="0" y="1139"/>
                </a:moveTo>
                <a:lnTo>
                  <a:pt x="4882" y="1139"/>
                </a:lnTo>
                <a:moveTo>
                  <a:pt x="0" y="569"/>
                </a:moveTo>
                <a:lnTo>
                  <a:pt x="4882" y="569"/>
                </a:lnTo>
                <a:moveTo>
                  <a:pt x="0" y="0"/>
                </a:moveTo>
                <a:lnTo>
                  <a:pt x="4882" y="0"/>
                </a:lnTo>
              </a:path>
            </a:pathLst>
          </a:custGeom>
          <a:noFill/>
          <a:ln w="63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1525" y="1581151"/>
            <a:ext cx="7750175" cy="4503738"/>
          </a:xfrm>
          <a:prstGeom prst="rect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771525" y="1581151"/>
            <a:ext cx="0" cy="4503738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730250" y="1581151"/>
            <a:ext cx="41275" cy="4503738"/>
          </a:xfrm>
          <a:custGeom>
            <a:avLst/>
            <a:gdLst>
              <a:gd name="T0" fmla="*/ 0 w 26"/>
              <a:gd name="T1" fmla="*/ 2837 h 2837"/>
              <a:gd name="T2" fmla="*/ 26 w 26"/>
              <a:gd name="T3" fmla="*/ 2837 h 2837"/>
              <a:gd name="T4" fmla="*/ 0 w 26"/>
              <a:gd name="T5" fmla="*/ 2273 h 2837"/>
              <a:gd name="T6" fmla="*/ 26 w 26"/>
              <a:gd name="T7" fmla="*/ 2273 h 2837"/>
              <a:gd name="T8" fmla="*/ 0 w 26"/>
              <a:gd name="T9" fmla="*/ 1703 h 2837"/>
              <a:gd name="T10" fmla="*/ 26 w 26"/>
              <a:gd name="T11" fmla="*/ 1703 h 2837"/>
              <a:gd name="T12" fmla="*/ 0 w 26"/>
              <a:gd name="T13" fmla="*/ 1139 h 2837"/>
              <a:gd name="T14" fmla="*/ 26 w 26"/>
              <a:gd name="T15" fmla="*/ 1139 h 2837"/>
              <a:gd name="T16" fmla="*/ 0 w 26"/>
              <a:gd name="T17" fmla="*/ 569 h 2837"/>
              <a:gd name="T18" fmla="*/ 26 w 26"/>
              <a:gd name="T19" fmla="*/ 569 h 2837"/>
              <a:gd name="T20" fmla="*/ 0 w 26"/>
              <a:gd name="T21" fmla="*/ 0 h 2837"/>
              <a:gd name="T22" fmla="*/ 26 w 26"/>
              <a:gd name="T23" fmla="*/ 0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837">
                <a:moveTo>
                  <a:pt x="0" y="2837"/>
                </a:moveTo>
                <a:lnTo>
                  <a:pt x="26" y="2837"/>
                </a:lnTo>
                <a:moveTo>
                  <a:pt x="0" y="2273"/>
                </a:moveTo>
                <a:lnTo>
                  <a:pt x="26" y="2273"/>
                </a:lnTo>
                <a:moveTo>
                  <a:pt x="0" y="1703"/>
                </a:moveTo>
                <a:lnTo>
                  <a:pt x="26" y="1703"/>
                </a:lnTo>
                <a:moveTo>
                  <a:pt x="0" y="1139"/>
                </a:moveTo>
                <a:lnTo>
                  <a:pt x="26" y="1139"/>
                </a:lnTo>
                <a:moveTo>
                  <a:pt x="0" y="569"/>
                </a:moveTo>
                <a:lnTo>
                  <a:pt x="26" y="569"/>
                </a:lnTo>
                <a:moveTo>
                  <a:pt x="0" y="0"/>
                </a:moveTo>
                <a:lnTo>
                  <a:pt x="26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771525" y="6084888"/>
            <a:ext cx="775017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Rectangle 55"/>
          <p:cNvSpPr>
            <a:spLocks noChangeArrowheads="1"/>
          </p:cNvSpPr>
          <p:nvPr/>
        </p:nvSpPr>
        <p:spPr bwMode="auto">
          <a:xfrm>
            <a:off x="476250" y="5983288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9" name="Rectangle 56"/>
          <p:cNvSpPr>
            <a:spLocks noChangeArrowheads="1"/>
          </p:cNvSpPr>
          <p:nvPr/>
        </p:nvSpPr>
        <p:spPr bwMode="auto">
          <a:xfrm>
            <a:off x="476250" y="5083176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2" name="Rectangle 57"/>
          <p:cNvSpPr>
            <a:spLocks noChangeArrowheads="1"/>
          </p:cNvSpPr>
          <p:nvPr/>
        </p:nvSpPr>
        <p:spPr bwMode="auto">
          <a:xfrm>
            <a:off x="476250" y="418306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6" name="Rectangle 58"/>
          <p:cNvSpPr>
            <a:spLocks noChangeArrowheads="1"/>
          </p:cNvSpPr>
          <p:nvPr/>
        </p:nvSpPr>
        <p:spPr bwMode="auto">
          <a:xfrm>
            <a:off x="476250" y="3282951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7" name="Rectangle 59"/>
          <p:cNvSpPr>
            <a:spLocks noChangeArrowheads="1"/>
          </p:cNvSpPr>
          <p:nvPr/>
        </p:nvSpPr>
        <p:spPr bwMode="auto">
          <a:xfrm>
            <a:off x="476250" y="2382838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8" name="Rectangle 60"/>
          <p:cNvSpPr>
            <a:spLocks noChangeArrowheads="1"/>
          </p:cNvSpPr>
          <p:nvPr/>
        </p:nvSpPr>
        <p:spPr bwMode="auto">
          <a:xfrm>
            <a:off x="396875" y="148272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10%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0170" y="2408538"/>
            <a:ext cx="3621795" cy="3681113"/>
            <a:chOff x="1120170" y="2408538"/>
            <a:chExt cx="3621795" cy="368111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20170" y="3346451"/>
              <a:ext cx="519112" cy="27432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052985" y="3767138"/>
              <a:ext cx="514350" cy="23225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717512" y="3844926"/>
              <a:ext cx="520700" cy="22447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392200" y="2582863"/>
              <a:ext cx="519112" cy="35067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060537" y="3330576"/>
              <a:ext cx="520700" cy="27590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120170" y="4506913"/>
              <a:ext cx="519112" cy="158273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052985" y="4491038"/>
              <a:ext cx="514350" cy="1598613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717512" y="4421188"/>
              <a:ext cx="520700" cy="1668463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392200" y="4289426"/>
              <a:ext cx="519112" cy="1800225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060537" y="4632326"/>
              <a:ext cx="520700" cy="1457325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283682" y="34131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6.1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2211735" y="3840163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879437" y="391477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552537" y="2649538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7.8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4224050" y="3405188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6.1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283682" y="45815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2211735" y="455930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2879437" y="4494213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7"/>
            <p:cNvSpPr>
              <a:spLocks noChangeArrowheads="1"/>
            </p:cNvSpPr>
            <p:nvPr/>
          </p:nvSpPr>
          <p:spPr bwMode="auto">
            <a:xfrm>
              <a:off x="3552537" y="435610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8"/>
            <p:cNvSpPr>
              <a:spLocks noChangeArrowheads="1"/>
            </p:cNvSpPr>
            <p:nvPr/>
          </p:nvSpPr>
          <p:spPr bwMode="auto">
            <a:xfrm>
              <a:off x="4224050" y="4697413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220"/>
            <p:cNvSpPr>
              <a:spLocks noChangeArrowheads="1"/>
            </p:cNvSpPr>
            <p:nvPr/>
          </p:nvSpPr>
          <p:spPr bwMode="auto">
            <a:xfrm>
              <a:off x="1127530" y="3024505"/>
              <a:ext cx="522579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United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States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0" name="Rectangle 224"/>
            <p:cNvSpPr>
              <a:spLocks noChangeArrowheads="1"/>
            </p:cNvSpPr>
            <p:nvPr/>
          </p:nvSpPr>
          <p:spPr bwMode="auto">
            <a:xfrm>
              <a:off x="3077382" y="2408538"/>
              <a:ext cx="1192891" cy="141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New York City  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1957014" y="3605735"/>
              <a:ext cx="599523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Fairfield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2" name="Rectangle 224"/>
            <p:cNvSpPr>
              <a:spLocks noChangeArrowheads="1"/>
            </p:cNvSpPr>
            <p:nvPr/>
          </p:nvSpPr>
          <p:spPr bwMode="auto">
            <a:xfrm>
              <a:off x="4092749" y="2880159"/>
              <a:ext cx="649216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Northern</a:t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New</a:t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Jersey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" name="Rectangle 224"/>
            <p:cNvSpPr>
              <a:spLocks noChangeArrowheads="1"/>
            </p:cNvSpPr>
            <p:nvPr/>
          </p:nvSpPr>
          <p:spPr bwMode="auto">
            <a:xfrm>
              <a:off x="2606550" y="3175811"/>
              <a:ext cx="629275" cy="423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none" lIns="27432" tIns="0" rIns="27432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Hudson</a:t>
              </a:r>
            </a:p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Valley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25309" y="3432380"/>
            <a:ext cx="3507994" cy="2657271"/>
            <a:chOff x="4825309" y="3432380"/>
            <a:chExt cx="3507994" cy="2657271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712230" y="3735388"/>
              <a:ext cx="520700" cy="235426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032722" y="3868738"/>
              <a:ext cx="514350" cy="22209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038370" y="3906838"/>
              <a:ext cx="520700" cy="21828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695345" y="3775076"/>
              <a:ext cx="520700" cy="231457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368127" y="4062413"/>
              <a:ext cx="520700" cy="20272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12230" y="4335463"/>
              <a:ext cx="520700" cy="1754188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038370" y="4405313"/>
              <a:ext cx="520700" cy="1684338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5695345" y="4483101"/>
              <a:ext cx="520700" cy="1606550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874155" y="3805238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5191472" y="393700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7201882" y="397510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5860445" y="384810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6530052" y="413067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7874155" y="44037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6" name="Rectangle 51"/>
            <p:cNvSpPr>
              <a:spLocks noChangeArrowheads="1"/>
            </p:cNvSpPr>
            <p:nvPr/>
          </p:nvSpPr>
          <p:spPr bwMode="auto">
            <a:xfrm>
              <a:off x="7201882" y="447357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6" name="Rectangle 53"/>
            <p:cNvSpPr>
              <a:spLocks noChangeArrowheads="1"/>
            </p:cNvSpPr>
            <p:nvPr/>
          </p:nvSpPr>
          <p:spPr bwMode="auto">
            <a:xfrm>
              <a:off x="5860445" y="45561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7794694" y="3432380"/>
              <a:ext cx="538609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Orange</a:t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County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4825309" y="3556586"/>
              <a:ext cx="692497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Rockland</a:t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County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6786697" y="3500198"/>
              <a:ext cx="909352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Westchester</a:t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County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5628928" y="3474567"/>
              <a:ext cx="690895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Dutchess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County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6369215" y="3767243"/>
              <a:ext cx="564257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Putnam</a:t>
              </a:r>
              <a:b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County</a:t>
              </a:r>
              <a:endPara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505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39" name="Rectangle 4138"/>
            <p:cNvSpPr/>
            <p:nvPr/>
          </p:nvSpPr>
          <p:spPr>
            <a:xfrm>
              <a:off x="5034626" y="4507230"/>
              <a:ext cx="511175" cy="1581150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71048" y="4413885"/>
              <a:ext cx="517779" cy="1668399"/>
            </a:xfrm>
            <a:prstGeom prst="rect">
              <a:avLst/>
            </a:prstGeom>
            <a:solidFill>
              <a:srgbClr val="295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54"/>
            <p:cNvSpPr>
              <a:spLocks noChangeArrowheads="1"/>
            </p:cNvSpPr>
            <p:nvPr/>
          </p:nvSpPr>
          <p:spPr bwMode="auto">
            <a:xfrm>
              <a:off x="6530052" y="4484688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5191472" y="45815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087255" y="1651577"/>
            <a:ext cx="182880" cy="18519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087255" y="1896577"/>
            <a:ext cx="182880" cy="185195"/>
          </a:xfrm>
          <a:prstGeom prst="rect">
            <a:avLst/>
          </a:prstGeom>
          <a:solidFill>
            <a:srgbClr val="40404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Rectangle 220"/>
          <p:cNvSpPr>
            <a:spLocks noChangeArrowheads="1"/>
          </p:cNvSpPr>
          <p:nvPr/>
        </p:nvSpPr>
        <p:spPr bwMode="auto">
          <a:xfrm>
            <a:off x="1320935" y="1697851"/>
            <a:ext cx="2527743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Long-Run Average </a:t>
            </a: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(1990 to 2015 Average)</a:t>
            </a: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4F505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8" name="Rectangle 220"/>
          <p:cNvSpPr>
            <a:spLocks noChangeArrowheads="1"/>
          </p:cNvSpPr>
          <p:nvPr/>
        </p:nvSpPr>
        <p:spPr bwMode="auto">
          <a:xfrm>
            <a:off x="1320935" y="1931531"/>
            <a:ext cx="1162178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Current  </a:t>
            </a:r>
            <a:r>
              <a:rPr kumimoji="0" lang="en-US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(Nov</a:t>
            </a:r>
            <a:r>
              <a:rPr kumimoji="0" lang="en-US" altLang="en-US" sz="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2019)</a:t>
            </a:r>
            <a:endParaRPr kumimoji="0" lang="en-US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4F505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02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255" y="1530096"/>
            <a:ext cx="829310" cy="4541520"/>
          </a:xfrm>
          <a:custGeom>
            <a:avLst/>
            <a:gdLst/>
            <a:ahLst/>
            <a:cxnLst/>
            <a:rect l="l" t="t" r="r" b="b"/>
            <a:pathLst>
              <a:path w="829310" h="4541520">
                <a:moveTo>
                  <a:pt x="0" y="4541520"/>
                </a:moveTo>
                <a:lnTo>
                  <a:pt x="829056" y="4541520"/>
                </a:lnTo>
                <a:lnTo>
                  <a:pt x="829056" y="0"/>
                </a:lnTo>
                <a:lnTo>
                  <a:pt x="0" y="0"/>
                </a:lnTo>
                <a:lnTo>
                  <a:pt x="0" y="454152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6255" y="1530096"/>
            <a:ext cx="829310" cy="4541520"/>
          </a:xfrm>
          <a:custGeom>
            <a:avLst/>
            <a:gdLst/>
            <a:ahLst/>
            <a:cxnLst/>
            <a:rect l="l" t="t" r="r" b="b"/>
            <a:pathLst>
              <a:path w="829310" h="4541520">
                <a:moveTo>
                  <a:pt x="0" y="4541520"/>
                </a:moveTo>
                <a:lnTo>
                  <a:pt x="0" y="0"/>
                </a:lnTo>
                <a:lnTo>
                  <a:pt x="829056" y="0"/>
                </a:lnTo>
                <a:lnTo>
                  <a:pt x="829056" y="454152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287" y="607771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287" y="543153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287" y="477926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287" y="4133088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0287" y="348081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0287" y="282854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287" y="2182367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 flipV="1">
            <a:off x="780287" y="1484377"/>
            <a:ext cx="7775068" cy="45719"/>
          </a:xfrm>
          <a:custGeom>
            <a:avLst/>
            <a:gdLst/>
            <a:ahLst/>
            <a:cxnLst/>
            <a:rect l="l" t="t" r="r" b="b"/>
            <a:pathLst>
              <a:path w="7175500">
                <a:moveTo>
                  <a:pt x="0" y="0"/>
                </a:moveTo>
                <a:lnTo>
                  <a:pt x="71749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3712" y="607771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3712" y="543153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3712" y="477926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3712" y="413308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3712" y="348081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3712" y="2828544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3712" y="218236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3712" y="153009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3048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844" y="5315203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4669028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4016755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3364484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2718308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2066035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0287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89760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99232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08703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18176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27647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37119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52688" y="6083808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15665" y="4245303"/>
            <a:ext cx="1729932" cy="3834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Orange-Rockland-</a:t>
            </a:r>
            <a:endParaRPr kumimoji="0" lang="en-US" sz="1450" b="1" i="0" u="none" strike="noStrike" kern="1200" cap="none" spc="-15" normalizeH="0" baseline="0" noProof="0" dirty="0" smtClean="0">
              <a:ln>
                <a:noFill/>
              </a:ln>
              <a:solidFill>
                <a:srgbClr val="8E5B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ctr" defTabSz="914400" rtl="0" eaLnBrk="1" fontAlgn="auto" latinLnBrk="0" hangingPunct="1">
              <a:lnSpc>
                <a:spcPts val="14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Westchester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12395" y="2903358"/>
            <a:ext cx="125095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srgbClr val="5B8E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5B8E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York</a:t>
            </a:r>
            <a:r>
              <a:rPr kumimoji="0" sz="1450" b="1" i="0" u="none" strike="noStrike" kern="1200" cap="none" spc="-80" normalizeH="0" baseline="0" noProof="0" dirty="0">
                <a:ln>
                  <a:noFill/>
                </a:ln>
                <a:solidFill>
                  <a:srgbClr val="5B8E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5B8E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City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4634" y="3518604"/>
            <a:ext cx="119062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450" b="1" i="0" u="none" strike="noStrike" kern="1200" cap="none" spc="-8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21624" y="4561842"/>
            <a:ext cx="7340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Fairfield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706372" y="169671"/>
            <a:ext cx="6115251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5" dirty="0" smtClean="0"/>
              <a:t>Regional Employment Trends </a:t>
            </a:r>
            <a:endParaRPr spc="5" dirty="0"/>
          </a:p>
        </p:txBody>
      </p:sp>
      <p:sp>
        <p:nvSpPr>
          <p:cNvPr id="41" name="object 41"/>
          <p:cNvSpPr txBox="1"/>
          <p:nvPr/>
        </p:nvSpPr>
        <p:spPr>
          <a:xfrm>
            <a:off x="0" y="773302"/>
            <a:ext cx="914400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 Employment, </a:t>
            </a:r>
            <a:r>
              <a:rPr kumimoji="0" sz="2000" b="1" i="0" u="none" strike="noStrike" kern="1200" cap="none" spc="5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Seasonally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Adjusted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Index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2960" y="3468623"/>
            <a:ext cx="7169150" cy="2127885"/>
          </a:xfrm>
          <a:custGeom>
            <a:avLst/>
            <a:gdLst/>
            <a:ahLst/>
            <a:cxnLst/>
            <a:rect l="l" t="t" r="r" b="b"/>
            <a:pathLst>
              <a:path w="7169150" h="2127885">
                <a:moveTo>
                  <a:pt x="0" y="1395983"/>
                </a:moveTo>
                <a:lnTo>
                  <a:pt x="42671" y="1389887"/>
                </a:lnTo>
                <a:lnTo>
                  <a:pt x="91440" y="1365503"/>
                </a:lnTo>
                <a:lnTo>
                  <a:pt x="134112" y="1365503"/>
                </a:lnTo>
                <a:lnTo>
                  <a:pt x="182879" y="1347215"/>
                </a:lnTo>
                <a:lnTo>
                  <a:pt x="225551" y="1341119"/>
                </a:lnTo>
                <a:lnTo>
                  <a:pt x="274320" y="1347215"/>
                </a:lnTo>
                <a:lnTo>
                  <a:pt x="323088" y="1347215"/>
                </a:lnTo>
                <a:lnTo>
                  <a:pt x="365759" y="1341119"/>
                </a:lnTo>
                <a:lnTo>
                  <a:pt x="414528" y="1335023"/>
                </a:lnTo>
                <a:lnTo>
                  <a:pt x="505968" y="1310639"/>
                </a:lnTo>
                <a:lnTo>
                  <a:pt x="554735" y="1310639"/>
                </a:lnTo>
                <a:lnTo>
                  <a:pt x="597408" y="1316735"/>
                </a:lnTo>
                <a:lnTo>
                  <a:pt x="646176" y="1322831"/>
                </a:lnTo>
                <a:lnTo>
                  <a:pt x="688847" y="1347215"/>
                </a:lnTo>
                <a:lnTo>
                  <a:pt x="737616" y="1359408"/>
                </a:lnTo>
                <a:lnTo>
                  <a:pt x="786384" y="1377695"/>
                </a:lnTo>
                <a:lnTo>
                  <a:pt x="829056" y="1395983"/>
                </a:lnTo>
                <a:lnTo>
                  <a:pt x="877824" y="1420367"/>
                </a:lnTo>
                <a:lnTo>
                  <a:pt x="926591" y="1463039"/>
                </a:lnTo>
                <a:lnTo>
                  <a:pt x="969263" y="1511808"/>
                </a:lnTo>
                <a:lnTo>
                  <a:pt x="1018032" y="1578864"/>
                </a:lnTo>
                <a:lnTo>
                  <a:pt x="1060704" y="1645919"/>
                </a:lnTo>
                <a:lnTo>
                  <a:pt x="1109472" y="1719071"/>
                </a:lnTo>
                <a:lnTo>
                  <a:pt x="1152144" y="1786127"/>
                </a:lnTo>
                <a:lnTo>
                  <a:pt x="1200912" y="1865376"/>
                </a:lnTo>
                <a:lnTo>
                  <a:pt x="1243584" y="1926335"/>
                </a:lnTo>
                <a:lnTo>
                  <a:pt x="1292352" y="1962911"/>
                </a:lnTo>
                <a:lnTo>
                  <a:pt x="1341120" y="2005583"/>
                </a:lnTo>
                <a:lnTo>
                  <a:pt x="1383792" y="2036064"/>
                </a:lnTo>
                <a:lnTo>
                  <a:pt x="1432560" y="2054352"/>
                </a:lnTo>
                <a:lnTo>
                  <a:pt x="1481328" y="2078735"/>
                </a:lnTo>
                <a:lnTo>
                  <a:pt x="1523999" y="2097023"/>
                </a:lnTo>
                <a:lnTo>
                  <a:pt x="1572767" y="2097023"/>
                </a:lnTo>
                <a:lnTo>
                  <a:pt x="1621536" y="2121407"/>
                </a:lnTo>
                <a:lnTo>
                  <a:pt x="1664208" y="2121407"/>
                </a:lnTo>
                <a:lnTo>
                  <a:pt x="1706879" y="2127504"/>
                </a:lnTo>
                <a:lnTo>
                  <a:pt x="1755648" y="2109216"/>
                </a:lnTo>
                <a:lnTo>
                  <a:pt x="1804415" y="2090927"/>
                </a:lnTo>
                <a:lnTo>
                  <a:pt x="1847088" y="2036064"/>
                </a:lnTo>
                <a:lnTo>
                  <a:pt x="1895855" y="2054352"/>
                </a:lnTo>
                <a:lnTo>
                  <a:pt x="1938527" y="2060447"/>
                </a:lnTo>
                <a:lnTo>
                  <a:pt x="1987296" y="2060447"/>
                </a:lnTo>
                <a:lnTo>
                  <a:pt x="2036064" y="2066543"/>
                </a:lnTo>
                <a:lnTo>
                  <a:pt x="2078736" y="2042159"/>
                </a:lnTo>
                <a:lnTo>
                  <a:pt x="2127504" y="2029967"/>
                </a:lnTo>
                <a:lnTo>
                  <a:pt x="2176272" y="2023871"/>
                </a:lnTo>
                <a:lnTo>
                  <a:pt x="2218944" y="2017776"/>
                </a:lnTo>
                <a:lnTo>
                  <a:pt x="2310384" y="1981200"/>
                </a:lnTo>
                <a:lnTo>
                  <a:pt x="2359152" y="1950719"/>
                </a:lnTo>
                <a:lnTo>
                  <a:pt x="2401824" y="1938527"/>
                </a:lnTo>
                <a:lnTo>
                  <a:pt x="2450591" y="1920239"/>
                </a:lnTo>
                <a:lnTo>
                  <a:pt x="2493264" y="1914143"/>
                </a:lnTo>
                <a:lnTo>
                  <a:pt x="2542032" y="1901952"/>
                </a:lnTo>
                <a:lnTo>
                  <a:pt x="2590800" y="1877567"/>
                </a:lnTo>
                <a:lnTo>
                  <a:pt x="2633472" y="1859279"/>
                </a:lnTo>
                <a:lnTo>
                  <a:pt x="2682240" y="1847088"/>
                </a:lnTo>
                <a:lnTo>
                  <a:pt x="2731008" y="1828800"/>
                </a:lnTo>
                <a:lnTo>
                  <a:pt x="2773679" y="1792223"/>
                </a:lnTo>
                <a:lnTo>
                  <a:pt x="2822448" y="1767839"/>
                </a:lnTo>
                <a:lnTo>
                  <a:pt x="2865120" y="1749552"/>
                </a:lnTo>
                <a:lnTo>
                  <a:pt x="2913888" y="1737359"/>
                </a:lnTo>
                <a:lnTo>
                  <a:pt x="2956560" y="1731264"/>
                </a:lnTo>
                <a:lnTo>
                  <a:pt x="3005328" y="1725167"/>
                </a:lnTo>
                <a:lnTo>
                  <a:pt x="3054096" y="1706879"/>
                </a:lnTo>
                <a:lnTo>
                  <a:pt x="3096768" y="1694687"/>
                </a:lnTo>
                <a:lnTo>
                  <a:pt x="3145536" y="1676399"/>
                </a:lnTo>
                <a:lnTo>
                  <a:pt x="3194304" y="1658111"/>
                </a:lnTo>
                <a:lnTo>
                  <a:pt x="3236976" y="1645919"/>
                </a:lnTo>
                <a:lnTo>
                  <a:pt x="3285744" y="1621535"/>
                </a:lnTo>
                <a:lnTo>
                  <a:pt x="3334512" y="1603247"/>
                </a:lnTo>
                <a:lnTo>
                  <a:pt x="3377184" y="1578864"/>
                </a:lnTo>
                <a:lnTo>
                  <a:pt x="3419856" y="1566671"/>
                </a:lnTo>
                <a:lnTo>
                  <a:pt x="3468624" y="1548383"/>
                </a:lnTo>
                <a:lnTo>
                  <a:pt x="3511296" y="1523999"/>
                </a:lnTo>
                <a:lnTo>
                  <a:pt x="3560064" y="1511808"/>
                </a:lnTo>
                <a:lnTo>
                  <a:pt x="3608832" y="1499615"/>
                </a:lnTo>
                <a:lnTo>
                  <a:pt x="3651504" y="1475231"/>
                </a:lnTo>
                <a:lnTo>
                  <a:pt x="3700272" y="1456943"/>
                </a:lnTo>
                <a:lnTo>
                  <a:pt x="3749040" y="1438655"/>
                </a:lnTo>
                <a:lnTo>
                  <a:pt x="3791712" y="1414271"/>
                </a:lnTo>
                <a:lnTo>
                  <a:pt x="3840480" y="1408175"/>
                </a:lnTo>
                <a:lnTo>
                  <a:pt x="3889248" y="1389887"/>
                </a:lnTo>
                <a:lnTo>
                  <a:pt x="3931920" y="1377695"/>
                </a:lnTo>
                <a:lnTo>
                  <a:pt x="3974592" y="1353311"/>
                </a:lnTo>
                <a:lnTo>
                  <a:pt x="4023360" y="1322831"/>
                </a:lnTo>
                <a:lnTo>
                  <a:pt x="4072128" y="1298447"/>
                </a:lnTo>
                <a:lnTo>
                  <a:pt x="4114800" y="1267967"/>
                </a:lnTo>
                <a:lnTo>
                  <a:pt x="4163568" y="1249679"/>
                </a:lnTo>
                <a:lnTo>
                  <a:pt x="4206240" y="1231391"/>
                </a:lnTo>
                <a:lnTo>
                  <a:pt x="4255008" y="1200911"/>
                </a:lnTo>
                <a:lnTo>
                  <a:pt x="4303776" y="1176527"/>
                </a:lnTo>
                <a:lnTo>
                  <a:pt x="4346448" y="1152143"/>
                </a:lnTo>
                <a:lnTo>
                  <a:pt x="4395216" y="1127759"/>
                </a:lnTo>
                <a:lnTo>
                  <a:pt x="4443984" y="1103375"/>
                </a:lnTo>
                <a:lnTo>
                  <a:pt x="4486656" y="1078991"/>
                </a:lnTo>
                <a:lnTo>
                  <a:pt x="4529328" y="1072895"/>
                </a:lnTo>
                <a:lnTo>
                  <a:pt x="4578096" y="1048511"/>
                </a:lnTo>
                <a:lnTo>
                  <a:pt x="4626864" y="1018031"/>
                </a:lnTo>
                <a:lnTo>
                  <a:pt x="4669536" y="999743"/>
                </a:lnTo>
                <a:lnTo>
                  <a:pt x="4718304" y="975359"/>
                </a:lnTo>
                <a:lnTo>
                  <a:pt x="4760976" y="963167"/>
                </a:lnTo>
                <a:lnTo>
                  <a:pt x="4809744" y="950975"/>
                </a:lnTo>
                <a:lnTo>
                  <a:pt x="4858512" y="914399"/>
                </a:lnTo>
                <a:lnTo>
                  <a:pt x="4901184" y="896111"/>
                </a:lnTo>
                <a:lnTo>
                  <a:pt x="4949952" y="865631"/>
                </a:lnTo>
                <a:lnTo>
                  <a:pt x="4998720" y="859535"/>
                </a:lnTo>
                <a:lnTo>
                  <a:pt x="5041392" y="841247"/>
                </a:lnTo>
                <a:lnTo>
                  <a:pt x="5090160" y="816863"/>
                </a:lnTo>
                <a:lnTo>
                  <a:pt x="5132832" y="798575"/>
                </a:lnTo>
                <a:lnTo>
                  <a:pt x="5181600" y="792479"/>
                </a:lnTo>
                <a:lnTo>
                  <a:pt x="5224272" y="768095"/>
                </a:lnTo>
                <a:lnTo>
                  <a:pt x="5273040" y="737615"/>
                </a:lnTo>
                <a:lnTo>
                  <a:pt x="5321808" y="725423"/>
                </a:lnTo>
                <a:lnTo>
                  <a:pt x="5364480" y="701039"/>
                </a:lnTo>
                <a:lnTo>
                  <a:pt x="5413248" y="688847"/>
                </a:lnTo>
                <a:lnTo>
                  <a:pt x="5455920" y="670559"/>
                </a:lnTo>
                <a:lnTo>
                  <a:pt x="5504688" y="652271"/>
                </a:lnTo>
                <a:lnTo>
                  <a:pt x="5553456" y="627887"/>
                </a:lnTo>
                <a:lnTo>
                  <a:pt x="5596128" y="615695"/>
                </a:lnTo>
                <a:lnTo>
                  <a:pt x="5644896" y="603503"/>
                </a:lnTo>
                <a:lnTo>
                  <a:pt x="5687568" y="579119"/>
                </a:lnTo>
                <a:lnTo>
                  <a:pt x="5736336" y="573023"/>
                </a:lnTo>
                <a:lnTo>
                  <a:pt x="5779008" y="548639"/>
                </a:lnTo>
                <a:lnTo>
                  <a:pt x="5827776" y="530351"/>
                </a:lnTo>
                <a:lnTo>
                  <a:pt x="5876544" y="512063"/>
                </a:lnTo>
                <a:lnTo>
                  <a:pt x="5919216" y="512063"/>
                </a:lnTo>
                <a:lnTo>
                  <a:pt x="5967984" y="487679"/>
                </a:lnTo>
                <a:lnTo>
                  <a:pt x="6010656" y="463295"/>
                </a:lnTo>
                <a:lnTo>
                  <a:pt x="6108192" y="432815"/>
                </a:lnTo>
                <a:lnTo>
                  <a:pt x="6150864" y="402335"/>
                </a:lnTo>
                <a:lnTo>
                  <a:pt x="6199632" y="384047"/>
                </a:lnTo>
                <a:lnTo>
                  <a:pt x="6242304" y="365759"/>
                </a:lnTo>
                <a:lnTo>
                  <a:pt x="6333744" y="316991"/>
                </a:lnTo>
                <a:lnTo>
                  <a:pt x="6382512" y="298703"/>
                </a:lnTo>
                <a:lnTo>
                  <a:pt x="6431280" y="274319"/>
                </a:lnTo>
                <a:lnTo>
                  <a:pt x="6473952" y="262127"/>
                </a:lnTo>
                <a:lnTo>
                  <a:pt x="6522720" y="237743"/>
                </a:lnTo>
                <a:lnTo>
                  <a:pt x="6565392" y="219455"/>
                </a:lnTo>
                <a:lnTo>
                  <a:pt x="6614160" y="195071"/>
                </a:lnTo>
                <a:lnTo>
                  <a:pt x="6662928" y="170687"/>
                </a:lnTo>
                <a:lnTo>
                  <a:pt x="6705600" y="164591"/>
                </a:lnTo>
                <a:lnTo>
                  <a:pt x="6754368" y="146303"/>
                </a:lnTo>
                <a:lnTo>
                  <a:pt x="6797040" y="128015"/>
                </a:lnTo>
                <a:lnTo>
                  <a:pt x="6845808" y="121919"/>
                </a:lnTo>
                <a:lnTo>
                  <a:pt x="6888480" y="103631"/>
                </a:lnTo>
                <a:lnTo>
                  <a:pt x="6937248" y="91439"/>
                </a:lnTo>
                <a:lnTo>
                  <a:pt x="6986016" y="67055"/>
                </a:lnTo>
                <a:lnTo>
                  <a:pt x="7028688" y="48767"/>
                </a:lnTo>
                <a:lnTo>
                  <a:pt x="7077456" y="36575"/>
                </a:lnTo>
                <a:lnTo>
                  <a:pt x="7120128" y="12191"/>
                </a:lnTo>
                <a:lnTo>
                  <a:pt x="7168896" y="0"/>
                </a:lnTo>
              </a:path>
            </a:pathLst>
          </a:custGeom>
          <a:ln w="48768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2960" y="1591055"/>
            <a:ext cx="7120255" cy="3548379"/>
          </a:xfrm>
          <a:custGeom>
            <a:avLst/>
            <a:gdLst/>
            <a:ahLst/>
            <a:cxnLst/>
            <a:rect l="l" t="t" r="r" b="b"/>
            <a:pathLst>
              <a:path w="7120255" h="3548379">
                <a:moveTo>
                  <a:pt x="0" y="3395472"/>
                </a:moveTo>
                <a:lnTo>
                  <a:pt x="42671" y="3371088"/>
                </a:lnTo>
                <a:lnTo>
                  <a:pt x="91440" y="3352800"/>
                </a:lnTo>
                <a:lnTo>
                  <a:pt x="134112" y="3358896"/>
                </a:lnTo>
                <a:lnTo>
                  <a:pt x="182879" y="3334512"/>
                </a:lnTo>
                <a:lnTo>
                  <a:pt x="225551" y="3297936"/>
                </a:lnTo>
                <a:lnTo>
                  <a:pt x="323088" y="3291840"/>
                </a:lnTo>
                <a:lnTo>
                  <a:pt x="365759" y="3273552"/>
                </a:lnTo>
                <a:lnTo>
                  <a:pt x="414528" y="3224784"/>
                </a:lnTo>
                <a:lnTo>
                  <a:pt x="463296" y="3194304"/>
                </a:lnTo>
                <a:lnTo>
                  <a:pt x="505968" y="3188208"/>
                </a:lnTo>
                <a:lnTo>
                  <a:pt x="554735" y="3139440"/>
                </a:lnTo>
                <a:lnTo>
                  <a:pt x="597408" y="3115056"/>
                </a:lnTo>
                <a:lnTo>
                  <a:pt x="646176" y="3115056"/>
                </a:lnTo>
                <a:lnTo>
                  <a:pt x="688847" y="3090672"/>
                </a:lnTo>
                <a:lnTo>
                  <a:pt x="737616" y="3115056"/>
                </a:lnTo>
                <a:lnTo>
                  <a:pt x="829056" y="3084576"/>
                </a:lnTo>
                <a:lnTo>
                  <a:pt x="877824" y="3078480"/>
                </a:lnTo>
                <a:lnTo>
                  <a:pt x="926591" y="3090672"/>
                </a:lnTo>
                <a:lnTo>
                  <a:pt x="969263" y="3139440"/>
                </a:lnTo>
                <a:lnTo>
                  <a:pt x="1060704" y="3206496"/>
                </a:lnTo>
                <a:lnTo>
                  <a:pt x="1109472" y="3267455"/>
                </a:lnTo>
                <a:lnTo>
                  <a:pt x="1152144" y="3328416"/>
                </a:lnTo>
                <a:lnTo>
                  <a:pt x="1200912" y="3395472"/>
                </a:lnTo>
                <a:lnTo>
                  <a:pt x="1243584" y="3468624"/>
                </a:lnTo>
                <a:lnTo>
                  <a:pt x="1292352" y="3486912"/>
                </a:lnTo>
                <a:lnTo>
                  <a:pt x="1341120" y="3511296"/>
                </a:lnTo>
                <a:lnTo>
                  <a:pt x="1383792" y="3425952"/>
                </a:lnTo>
                <a:lnTo>
                  <a:pt x="1432560" y="3450336"/>
                </a:lnTo>
                <a:lnTo>
                  <a:pt x="1481328" y="3547872"/>
                </a:lnTo>
                <a:lnTo>
                  <a:pt x="1523999" y="3541776"/>
                </a:lnTo>
                <a:lnTo>
                  <a:pt x="1572767" y="3541776"/>
                </a:lnTo>
                <a:lnTo>
                  <a:pt x="1621536" y="3517392"/>
                </a:lnTo>
                <a:lnTo>
                  <a:pt x="1664208" y="3505200"/>
                </a:lnTo>
                <a:lnTo>
                  <a:pt x="1706879" y="3493008"/>
                </a:lnTo>
                <a:lnTo>
                  <a:pt x="1755648" y="3456432"/>
                </a:lnTo>
                <a:lnTo>
                  <a:pt x="1804415" y="3395472"/>
                </a:lnTo>
                <a:lnTo>
                  <a:pt x="1847088" y="3334512"/>
                </a:lnTo>
                <a:lnTo>
                  <a:pt x="1895855" y="3358896"/>
                </a:lnTo>
                <a:lnTo>
                  <a:pt x="1938527" y="3419855"/>
                </a:lnTo>
                <a:lnTo>
                  <a:pt x="1987296" y="3401568"/>
                </a:lnTo>
                <a:lnTo>
                  <a:pt x="2036064" y="3371088"/>
                </a:lnTo>
                <a:lnTo>
                  <a:pt x="2078736" y="3322320"/>
                </a:lnTo>
                <a:lnTo>
                  <a:pt x="2127504" y="3310128"/>
                </a:lnTo>
                <a:lnTo>
                  <a:pt x="2176272" y="3291840"/>
                </a:lnTo>
                <a:lnTo>
                  <a:pt x="2218944" y="3236976"/>
                </a:lnTo>
                <a:lnTo>
                  <a:pt x="2261616" y="3200400"/>
                </a:lnTo>
                <a:lnTo>
                  <a:pt x="2310384" y="3182112"/>
                </a:lnTo>
                <a:lnTo>
                  <a:pt x="2359152" y="3108960"/>
                </a:lnTo>
                <a:lnTo>
                  <a:pt x="2401824" y="3121152"/>
                </a:lnTo>
                <a:lnTo>
                  <a:pt x="2450591" y="3108960"/>
                </a:lnTo>
                <a:lnTo>
                  <a:pt x="2493264" y="3054096"/>
                </a:lnTo>
                <a:lnTo>
                  <a:pt x="2542032" y="3023616"/>
                </a:lnTo>
                <a:lnTo>
                  <a:pt x="2590800" y="2999232"/>
                </a:lnTo>
                <a:lnTo>
                  <a:pt x="2633472" y="3017520"/>
                </a:lnTo>
                <a:lnTo>
                  <a:pt x="2682240" y="2987040"/>
                </a:lnTo>
                <a:lnTo>
                  <a:pt x="2731008" y="2968752"/>
                </a:lnTo>
                <a:lnTo>
                  <a:pt x="2773679" y="2926080"/>
                </a:lnTo>
                <a:lnTo>
                  <a:pt x="2822448" y="2883408"/>
                </a:lnTo>
                <a:lnTo>
                  <a:pt x="2865120" y="2840736"/>
                </a:lnTo>
                <a:lnTo>
                  <a:pt x="2913888" y="2840736"/>
                </a:lnTo>
                <a:lnTo>
                  <a:pt x="2956560" y="2785872"/>
                </a:lnTo>
                <a:lnTo>
                  <a:pt x="3005328" y="2773680"/>
                </a:lnTo>
                <a:lnTo>
                  <a:pt x="3054096" y="2816352"/>
                </a:lnTo>
                <a:lnTo>
                  <a:pt x="3096768" y="2755392"/>
                </a:lnTo>
                <a:lnTo>
                  <a:pt x="3145536" y="2694432"/>
                </a:lnTo>
                <a:lnTo>
                  <a:pt x="3194304" y="2682240"/>
                </a:lnTo>
                <a:lnTo>
                  <a:pt x="3236976" y="2737104"/>
                </a:lnTo>
                <a:lnTo>
                  <a:pt x="3285744" y="2651760"/>
                </a:lnTo>
                <a:lnTo>
                  <a:pt x="3334512" y="2639568"/>
                </a:lnTo>
                <a:lnTo>
                  <a:pt x="3377184" y="2621280"/>
                </a:lnTo>
                <a:lnTo>
                  <a:pt x="3419856" y="2578608"/>
                </a:lnTo>
                <a:lnTo>
                  <a:pt x="3468624" y="2517648"/>
                </a:lnTo>
                <a:lnTo>
                  <a:pt x="3511296" y="2517648"/>
                </a:lnTo>
                <a:lnTo>
                  <a:pt x="3560064" y="2493264"/>
                </a:lnTo>
                <a:lnTo>
                  <a:pt x="3608832" y="2444496"/>
                </a:lnTo>
                <a:lnTo>
                  <a:pt x="3651504" y="2420112"/>
                </a:lnTo>
                <a:lnTo>
                  <a:pt x="3700272" y="2389632"/>
                </a:lnTo>
                <a:lnTo>
                  <a:pt x="3749040" y="2322576"/>
                </a:lnTo>
                <a:lnTo>
                  <a:pt x="3791712" y="2267712"/>
                </a:lnTo>
                <a:lnTo>
                  <a:pt x="3840480" y="2249424"/>
                </a:lnTo>
                <a:lnTo>
                  <a:pt x="3889248" y="2243328"/>
                </a:lnTo>
                <a:lnTo>
                  <a:pt x="3931920" y="2194560"/>
                </a:lnTo>
                <a:lnTo>
                  <a:pt x="3974592" y="2164080"/>
                </a:lnTo>
                <a:lnTo>
                  <a:pt x="4023360" y="2109216"/>
                </a:lnTo>
                <a:lnTo>
                  <a:pt x="4072128" y="2060448"/>
                </a:lnTo>
                <a:lnTo>
                  <a:pt x="4114800" y="2023872"/>
                </a:lnTo>
                <a:lnTo>
                  <a:pt x="4163568" y="1987296"/>
                </a:lnTo>
                <a:lnTo>
                  <a:pt x="4206240" y="1920239"/>
                </a:lnTo>
                <a:lnTo>
                  <a:pt x="4255008" y="1901952"/>
                </a:lnTo>
                <a:lnTo>
                  <a:pt x="4303776" y="1847088"/>
                </a:lnTo>
                <a:lnTo>
                  <a:pt x="4346448" y="1804415"/>
                </a:lnTo>
                <a:lnTo>
                  <a:pt x="4395216" y="1767839"/>
                </a:lnTo>
                <a:lnTo>
                  <a:pt x="4486656" y="1719072"/>
                </a:lnTo>
                <a:lnTo>
                  <a:pt x="4529328" y="1700784"/>
                </a:lnTo>
                <a:lnTo>
                  <a:pt x="4578096" y="1658112"/>
                </a:lnTo>
                <a:lnTo>
                  <a:pt x="4626864" y="1621536"/>
                </a:lnTo>
                <a:lnTo>
                  <a:pt x="4669536" y="1591056"/>
                </a:lnTo>
                <a:lnTo>
                  <a:pt x="4718304" y="1536192"/>
                </a:lnTo>
                <a:lnTo>
                  <a:pt x="4760976" y="1511808"/>
                </a:lnTo>
                <a:lnTo>
                  <a:pt x="4809744" y="1505712"/>
                </a:lnTo>
                <a:lnTo>
                  <a:pt x="4858512" y="1426464"/>
                </a:lnTo>
                <a:lnTo>
                  <a:pt x="4901184" y="1395984"/>
                </a:lnTo>
                <a:lnTo>
                  <a:pt x="4949952" y="1377696"/>
                </a:lnTo>
                <a:lnTo>
                  <a:pt x="4998720" y="1371600"/>
                </a:lnTo>
                <a:lnTo>
                  <a:pt x="5041392" y="1359408"/>
                </a:lnTo>
                <a:lnTo>
                  <a:pt x="5090160" y="1322832"/>
                </a:lnTo>
                <a:lnTo>
                  <a:pt x="5132832" y="1267968"/>
                </a:lnTo>
                <a:lnTo>
                  <a:pt x="5181600" y="1328927"/>
                </a:lnTo>
                <a:lnTo>
                  <a:pt x="5224272" y="1286256"/>
                </a:lnTo>
                <a:lnTo>
                  <a:pt x="5273040" y="1237488"/>
                </a:lnTo>
                <a:lnTo>
                  <a:pt x="5321808" y="1200912"/>
                </a:lnTo>
                <a:lnTo>
                  <a:pt x="5364480" y="1170432"/>
                </a:lnTo>
                <a:lnTo>
                  <a:pt x="5413248" y="1188720"/>
                </a:lnTo>
                <a:lnTo>
                  <a:pt x="5455920" y="1164336"/>
                </a:lnTo>
                <a:lnTo>
                  <a:pt x="5504688" y="1127760"/>
                </a:lnTo>
                <a:lnTo>
                  <a:pt x="5553456" y="1097280"/>
                </a:lnTo>
                <a:lnTo>
                  <a:pt x="5596128" y="1060704"/>
                </a:lnTo>
                <a:lnTo>
                  <a:pt x="5644896" y="1048512"/>
                </a:lnTo>
                <a:lnTo>
                  <a:pt x="5687568" y="1048512"/>
                </a:lnTo>
                <a:lnTo>
                  <a:pt x="5736336" y="993648"/>
                </a:lnTo>
                <a:lnTo>
                  <a:pt x="5779008" y="950976"/>
                </a:lnTo>
                <a:lnTo>
                  <a:pt x="5827776" y="950976"/>
                </a:lnTo>
                <a:lnTo>
                  <a:pt x="5876544" y="926592"/>
                </a:lnTo>
                <a:lnTo>
                  <a:pt x="5919216" y="871727"/>
                </a:lnTo>
                <a:lnTo>
                  <a:pt x="5967984" y="859536"/>
                </a:lnTo>
                <a:lnTo>
                  <a:pt x="6010656" y="829056"/>
                </a:lnTo>
                <a:lnTo>
                  <a:pt x="6059424" y="792480"/>
                </a:lnTo>
                <a:lnTo>
                  <a:pt x="6108192" y="701039"/>
                </a:lnTo>
                <a:lnTo>
                  <a:pt x="6150864" y="646176"/>
                </a:lnTo>
                <a:lnTo>
                  <a:pt x="6199632" y="609600"/>
                </a:lnTo>
                <a:lnTo>
                  <a:pt x="6242304" y="597408"/>
                </a:lnTo>
                <a:lnTo>
                  <a:pt x="6291072" y="566927"/>
                </a:lnTo>
                <a:lnTo>
                  <a:pt x="6333744" y="481584"/>
                </a:lnTo>
                <a:lnTo>
                  <a:pt x="6431280" y="493775"/>
                </a:lnTo>
                <a:lnTo>
                  <a:pt x="6473952" y="445008"/>
                </a:lnTo>
                <a:lnTo>
                  <a:pt x="6522720" y="390144"/>
                </a:lnTo>
                <a:lnTo>
                  <a:pt x="6565392" y="341375"/>
                </a:lnTo>
                <a:lnTo>
                  <a:pt x="6614160" y="335280"/>
                </a:lnTo>
                <a:lnTo>
                  <a:pt x="6662928" y="310896"/>
                </a:lnTo>
                <a:lnTo>
                  <a:pt x="6705600" y="286512"/>
                </a:lnTo>
                <a:lnTo>
                  <a:pt x="6754368" y="243839"/>
                </a:lnTo>
                <a:lnTo>
                  <a:pt x="6797040" y="195072"/>
                </a:lnTo>
                <a:lnTo>
                  <a:pt x="6845808" y="195072"/>
                </a:lnTo>
                <a:lnTo>
                  <a:pt x="6888480" y="140208"/>
                </a:lnTo>
                <a:lnTo>
                  <a:pt x="6937248" y="140208"/>
                </a:lnTo>
                <a:lnTo>
                  <a:pt x="6986016" y="109727"/>
                </a:lnTo>
                <a:lnTo>
                  <a:pt x="7028688" y="79248"/>
                </a:lnTo>
                <a:lnTo>
                  <a:pt x="7077456" y="54863"/>
                </a:lnTo>
                <a:lnTo>
                  <a:pt x="7120128" y="0"/>
                </a:lnTo>
              </a:path>
            </a:pathLst>
          </a:custGeom>
          <a:ln w="48768">
            <a:solidFill>
              <a:srgbClr val="5B8E2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22960" y="4779264"/>
            <a:ext cx="7120255" cy="1005840"/>
          </a:xfrm>
          <a:custGeom>
            <a:avLst/>
            <a:gdLst/>
            <a:ahLst/>
            <a:cxnLst/>
            <a:rect l="l" t="t" r="r" b="b"/>
            <a:pathLst>
              <a:path w="7120255" h="1005839">
                <a:moveTo>
                  <a:pt x="0" y="134111"/>
                </a:moveTo>
                <a:lnTo>
                  <a:pt x="42671" y="140207"/>
                </a:lnTo>
                <a:lnTo>
                  <a:pt x="91440" y="146303"/>
                </a:lnTo>
                <a:lnTo>
                  <a:pt x="134112" y="128015"/>
                </a:lnTo>
                <a:lnTo>
                  <a:pt x="182879" y="103631"/>
                </a:lnTo>
                <a:lnTo>
                  <a:pt x="225551" y="79247"/>
                </a:lnTo>
                <a:lnTo>
                  <a:pt x="274320" y="24383"/>
                </a:lnTo>
                <a:lnTo>
                  <a:pt x="323088" y="67055"/>
                </a:lnTo>
                <a:lnTo>
                  <a:pt x="365759" y="54863"/>
                </a:lnTo>
                <a:lnTo>
                  <a:pt x="414528" y="48767"/>
                </a:lnTo>
                <a:lnTo>
                  <a:pt x="463296" y="48767"/>
                </a:lnTo>
                <a:lnTo>
                  <a:pt x="505968" y="0"/>
                </a:lnTo>
                <a:lnTo>
                  <a:pt x="554735" y="12191"/>
                </a:lnTo>
                <a:lnTo>
                  <a:pt x="597408" y="24383"/>
                </a:lnTo>
                <a:lnTo>
                  <a:pt x="646176" y="6095"/>
                </a:lnTo>
                <a:lnTo>
                  <a:pt x="688847" y="36575"/>
                </a:lnTo>
                <a:lnTo>
                  <a:pt x="737616" y="73151"/>
                </a:lnTo>
                <a:lnTo>
                  <a:pt x="786384" y="73151"/>
                </a:lnTo>
                <a:lnTo>
                  <a:pt x="829056" y="109727"/>
                </a:lnTo>
                <a:lnTo>
                  <a:pt x="877824" y="164591"/>
                </a:lnTo>
                <a:lnTo>
                  <a:pt x="926591" y="195071"/>
                </a:lnTo>
                <a:lnTo>
                  <a:pt x="969263" y="256031"/>
                </a:lnTo>
                <a:lnTo>
                  <a:pt x="1018032" y="310895"/>
                </a:lnTo>
                <a:lnTo>
                  <a:pt x="1060704" y="365759"/>
                </a:lnTo>
                <a:lnTo>
                  <a:pt x="1109472" y="426719"/>
                </a:lnTo>
                <a:lnTo>
                  <a:pt x="1152144" y="493775"/>
                </a:lnTo>
                <a:lnTo>
                  <a:pt x="1200912" y="573023"/>
                </a:lnTo>
                <a:lnTo>
                  <a:pt x="1243584" y="743711"/>
                </a:lnTo>
                <a:lnTo>
                  <a:pt x="1292352" y="731519"/>
                </a:lnTo>
                <a:lnTo>
                  <a:pt x="1341120" y="780287"/>
                </a:lnTo>
                <a:lnTo>
                  <a:pt x="1383792" y="835151"/>
                </a:lnTo>
                <a:lnTo>
                  <a:pt x="1432560" y="835151"/>
                </a:lnTo>
                <a:lnTo>
                  <a:pt x="1481328" y="829055"/>
                </a:lnTo>
                <a:lnTo>
                  <a:pt x="1523999" y="908303"/>
                </a:lnTo>
                <a:lnTo>
                  <a:pt x="1572767" y="920495"/>
                </a:lnTo>
                <a:lnTo>
                  <a:pt x="1621536" y="932687"/>
                </a:lnTo>
                <a:lnTo>
                  <a:pt x="1664208" y="987551"/>
                </a:lnTo>
                <a:lnTo>
                  <a:pt x="1706879" y="1005839"/>
                </a:lnTo>
                <a:lnTo>
                  <a:pt x="1755648" y="987551"/>
                </a:lnTo>
                <a:lnTo>
                  <a:pt x="1804415" y="877823"/>
                </a:lnTo>
                <a:lnTo>
                  <a:pt x="1847088" y="755903"/>
                </a:lnTo>
                <a:lnTo>
                  <a:pt x="1895855" y="804671"/>
                </a:lnTo>
                <a:lnTo>
                  <a:pt x="1938527" y="731519"/>
                </a:lnTo>
                <a:lnTo>
                  <a:pt x="1987296" y="749807"/>
                </a:lnTo>
                <a:lnTo>
                  <a:pt x="2036064" y="774191"/>
                </a:lnTo>
                <a:lnTo>
                  <a:pt x="2078736" y="737615"/>
                </a:lnTo>
                <a:lnTo>
                  <a:pt x="2127504" y="774191"/>
                </a:lnTo>
                <a:lnTo>
                  <a:pt x="2176272" y="761999"/>
                </a:lnTo>
                <a:lnTo>
                  <a:pt x="2218944" y="743711"/>
                </a:lnTo>
                <a:lnTo>
                  <a:pt x="2261616" y="725423"/>
                </a:lnTo>
                <a:lnTo>
                  <a:pt x="2310384" y="719327"/>
                </a:lnTo>
                <a:lnTo>
                  <a:pt x="2359152" y="633983"/>
                </a:lnTo>
                <a:lnTo>
                  <a:pt x="2401824" y="646175"/>
                </a:lnTo>
                <a:lnTo>
                  <a:pt x="2450591" y="707135"/>
                </a:lnTo>
                <a:lnTo>
                  <a:pt x="2493264" y="621791"/>
                </a:lnTo>
                <a:lnTo>
                  <a:pt x="2542032" y="621791"/>
                </a:lnTo>
                <a:lnTo>
                  <a:pt x="2590800" y="615695"/>
                </a:lnTo>
                <a:lnTo>
                  <a:pt x="2633472" y="633983"/>
                </a:lnTo>
                <a:lnTo>
                  <a:pt x="2682240" y="627887"/>
                </a:lnTo>
                <a:lnTo>
                  <a:pt x="2731008" y="609599"/>
                </a:lnTo>
                <a:lnTo>
                  <a:pt x="2773679" y="530351"/>
                </a:lnTo>
                <a:lnTo>
                  <a:pt x="2822448" y="536447"/>
                </a:lnTo>
                <a:lnTo>
                  <a:pt x="2865120" y="530351"/>
                </a:lnTo>
                <a:lnTo>
                  <a:pt x="2913888" y="597407"/>
                </a:lnTo>
                <a:lnTo>
                  <a:pt x="2956560" y="573023"/>
                </a:lnTo>
                <a:lnTo>
                  <a:pt x="3005328" y="536447"/>
                </a:lnTo>
                <a:lnTo>
                  <a:pt x="3054096" y="530351"/>
                </a:lnTo>
                <a:lnTo>
                  <a:pt x="3096768" y="603503"/>
                </a:lnTo>
                <a:lnTo>
                  <a:pt x="3145536" y="536447"/>
                </a:lnTo>
                <a:lnTo>
                  <a:pt x="3194304" y="530351"/>
                </a:lnTo>
                <a:lnTo>
                  <a:pt x="3236976" y="536447"/>
                </a:lnTo>
                <a:lnTo>
                  <a:pt x="3285744" y="475487"/>
                </a:lnTo>
                <a:lnTo>
                  <a:pt x="3334512" y="451103"/>
                </a:lnTo>
                <a:lnTo>
                  <a:pt x="3377184" y="445007"/>
                </a:lnTo>
                <a:lnTo>
                  <a:pt x="3419856" y="420623"/>
                </a:lnTo>
                <a:lnTo>
                  <a:pt x="3468624" y="396239"/>
                </a:lnTo>
                <a:lnTo>
                  <a:pt x="3511296" y="414527"/>
                </a:lnTo>
                <a:lnTo>
                  <a:pt x="3560064" y="353567"/>
                </a:lnTo>
                <a:lnTo>
                  <a:pt x="3608832" y="335279"/>
                </a:lnTo>
                <a:lnTo>
                  <a:pt x="3651504" y="426719"/>
                </a:lnTo>
                <a:lnTo>
                  <a:pt x="3700272" y="341375"/>
                </a:lnTo>
                <a:lnTo>
                  <a:pt x="3749040" y="353567"/>
                </a:lnTo>
                <a:lnTo>
                  <a:pt x="3791712" y="341375"/>
                </a:lnTo>
                <a:lnTo>
                  <a:pt x="3840480" y="377951"/>
                </a:lnTo>
                <a:lnTo>
                  <a:pt x="3889248" y="323087"/>
                </a:lnTo>
                <a:lnTo>
                  <a:pt x="3931920" y="347471"/>
                </a:lnTo>
                <a:lnTo>
                  <a:pt x="3974592" y="316991"/>
                </a:lnTo>
                <a:lnTo>
                  <a:pt x="4023360" y="237743"/>
                </a:lnTo>
                <a:lnTo>
                  <a:pt x="4072128" y="237743"/>
                </a:lnTo>
                <a:lnTo>
                  <a:pt x="4114800" y="225551"/>
                </a:lnTo>
                <a:lnTo>
                  <a:pt x="4163568" y="268223"/>
                </a:lnTo>
                <a:lnTo>
                  <a:pt x="4206240" y="249935"/>
                </a:lnTo>
                <a:lnTo>
                  <a:pt x="4255008" y="213359"/>
                </a:lnTo>
                <a:lnTo>
                  <a:pt x="4303776" y="188975"/>
                </a:lnTo>
                <a:lnTo>
                  <a:pt x="4346448" y="146303"/>
                </a:lnTo>
                <a:lnTo>
                  <a:pt x="4395216" y="140207"/>
                </a:lnTo>
                <a:lnTo>
                  <a:pt x="4443984" y="103631"/>
                </a:lnTo>
                <a:lnTo>
                  <a:pt x="4486656" y="140207"/>
                </a:lnTo>
                <a:lnTo>
                  <a:pt x="4529328" y="158495"/>
                </a:lnTo>
                <a:lnTo>
                  <a:pt x="4578096" y="121919"/>
                </a:lnTo>
                <a:lnTo>
                  <a:pt x="4626864" y="103631"/>
                </a:lnTo>
                <a:lnTo>
                  <a:pt x="4669536" y="103631"/>
                </a:lnTo>
                <a:lnTo>
                  <a:pt x="4718304" y="121919"/>
                </a:lnTo>
                <a:lnTo>
                  <a:pt x="4760976" y="79247"/>
                </a:lnTo>
                <a:lnTo>
                  <a:pt x="4809744" y="103631"/>
                </a:lnTo>
                <a:lnTo>
                  <a:pt x="4858512" y="48767"/>
                </a:lnTo>
                <a:lnTo>
                  <a:pt x="4901184" y="54863"/>
                </a:lnTo>
                <a:lnTo>
                  <a:pt x="4949952" y="67055"/>
                </a:lnTo>
                <a:lnTo>
                  <a:pt x="4998720" y="42671"/>
                </a:lnTo>
                <a:lnTo>
                  <a:pt x="5041392" y="30479"/>
                </a:lnTo>
                <a:lnTo>
                  <a:pt x="5090160" y="12191"/>
                </a:lnTo>
                <a:lnTo>
                  <a:pt x="5132832" y="73151"/>
                </a:lnTo>
                <a:lnTo>
                  <a:pt x="5181600" y="73151"/>
                </a:lnTo>
                <a:lnTo>
                  <a:pt x="5224272" y="60959"/>
                </a:lnTo>
                <a:lnTo>
                  <a:pt x="5273040" y="12191"/>
                </a:lnTo>
                <a:lnTo>
                  <a:pt x="5321808" y="0"/>
                </a:lnTo>
                <a:lnTo>
                  <a:pt x="5364480" y="54863"/>
                </a:lnTo>
                <a:lnTo>
                  <a:pt x="5413248" y="79247"/>
                </a:lnTo>
                <a:lnTo>
                  <a:pt x="5455920" y="128015"/>
                </a:lnTo>
                <a:lnTo>
                  <a:pt x="5504688" y="152399"/>
                </a:lnTo>
                <a:lnTo>
                  <a:pt x="5553456" y="134111"/>
                </a:lnTo>
                <a:lnTo>
                  <a:pt x="5596128" y="158495"/>
                </a:lnTo>
                <a:lnTo>
                  <a:pt x="5644896" y="170687"/>
                </a:lnTo>
                <a:lnTo>
                  <a:pt x="5687568" y="195071"/>
                </a:lnTo>
                <a:lnTo>
                  <a:pt x="5736336" y="195071"/>
                </a:lnTo>
                <a:lnTo>
                  <a:pt x="5779008" y="176783"/>
                </a:lnTo>
                <a:lnTo>
                  <a:pt x="5827776" y="176783"/>
                </a:lnTo>
                <a:lnTo>
                  <a:pt x="5876544" y="170687"/>
                </a:lnTo>
                <a:lnTo>
                  <a:pt x="5919216" y="188975"/>
                </a:lnTo>
                <a:lnTo>
                  <a:pt x="5967984" y="201167"/>
                </a:lnTo>
                <a:lnTo>
                  <a:pt x="6010656" y="201167"/>
                </a:lnTo>
                <a:lnTo>
                  <a:pt x="6059424" y="188975"/>
                </a:lnTo>
                <a:lnTo>
                  <a:pt x="6108192" y="182879"/>
                </a:lnTo>
                <a:lnTo>
                  <a:pt x="6150864" y="152399"/>
                </a:lnTo>
                <a:lnTo>
                  <a:pt x="6199632" y="182879"/>
                </a:lnTo>
                <a:lnTo>
                  <a:pt x="6242304" y="176783"/>
                </a:lnTo>
                <a:lnTo>
                  <a:pt x="6291072" y="164591"/>
                </a:lnTo>
                <a:lnTo>
                  <a:pt x="6333744" y="158495"/>
                </a:lnTo>
                <a:lnTo>
                  <a:pt x="6382512" y="176783"/>
                </a:lnTo>
                <a:lnTo>
                  <a:pt x="6431280" y="188975"/>
                </a:lnTo>
                <a:lnTo>
                  <a:pt x="6473952" y="164591"/>
                </a:lnTo>
                <a:lnTo>
                  <a:pt x="6522720" y="146303"/>
                </a:lnTo>
                <a:lnTo>
                  <a:pt x="6565392" y="109727"/>
                </a:lnTo>
                <a:lnTo>
                  <a:pt x="6614160" y="79247"/>
                </a:lnTo>
                <a:lnTo>
                  <a:pt x="6662928" y="121919"/>
                </a:lnTo>
                <a:lnTo>
                  <a:pt x="6705600" y="134111"/>
                </a:lnTo>
                <a:lnTo>
                  <a:pt x="6754368" y="121919"/>
                </a:lnTo>
                <a:lnTo>
                  <a:pt x="6797040" y="97535"/>
                </a:lnTo>
                <a:lnTo>
                  <a:pt x="6845808" y="134111"/>
                </a:lnTo>
                <a:lnTo>
                  <a:pt x="6888480" y="164591"/>
                </a:lnTo>
                <a:lnTo>
                  <a:pt x="6937248" y="128015"/>
                </a:lnTo>
                <a:lnTo>
                  <a:pt x="6986016" y="109727"/>
                </a:lnTo>
                <a:lnTo>
                  <a:pt x="7028688" y="67055"/>
                </a:lnTo>
                <a:lnTo>
                  <a:pt x="7077456" y="85343"/>
                </a:lnTo>
                <a:lnTo>
                  <a:pt x="7120128" y="103631"/>
                </a:lnTo>
              </a:path>
            </a:pathLst>
          </a:custGeom>
          <a:ln w="48768">
            <a:solidFill>
              <a:srgbClr val="295B8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2960" y="3877055"/>
            <a:ext cx="7120255" cy="1506220"/>
          </a:xfrm>
          <a:custGeom>
            <a:avLst/>
            <a:gdLst/>
            <a:ahLst/>
            <a:cxnLst/>
            <a:rect l="l" t="t" r="r" b="b"/>
            <a:pathLst>
              <a:path w="7120255" h="1506220">
                <a:moveTo>
                  <a:pt x="0" y="1036320"/>
                </a:moveTo>
                <a:lnTo>
                  <a:pt x="42671" y="1036320"/>
                </a:lnTo>
                <a:lnTo>
                  <a:pt x="91440" y="1030224"/>
                </a:lnTo>
                <a:lnTo>
                  <a:pt x="134112" y="1030224"/>
                </a:lnTo>
                <a:lnTo>
                  <a:pt x="182879" y="993648"/>
                </a:lnTo>
                <a:lnTo>
                  <a:pt x="225551" y="950976"/>
                </a:lnTo>
                <a:lnTo>
                  <a:pt x="274320" y="950976"/>
                </a:lnTo>
                <a:lnTo>
                  <a:pt x="323088" y="963168"/>
                </a:lnTo>
                <a:lnTo>
                  <a:pt x="365759" y="987552"/>
                </a:lnTo>
                <a:lnTo>
                  <a:pt x="414528" y="932688"/>
                </a:lnTo>
                <a:lnTo>
                  <a:pt x="463296" y="908304"/>
                </a:lnTo>
                <a:lnTo>
                  <a:pt x="505968" y="902208"/>
                </a:lnTo>
                <a:lnTo>
                  <a:pt x="554735" y="829056"/>
                </a:lnTo>
                <a:lnTo>
                  <a:pt x="597408" y="865632"/>
                </a:lnTo>
                <a:lnTo>
                  <a:pt x="646176" y="871728"/>
                </a:lnTo>
                <a:lnTo>
                  <a:pt x="688847" y="890016"/>
                </a:lnTo>
                <a:lnTo>
                  <a:pt x="737616" y="908304"/>
                </a:lnTo>
                <a:lnTo>
                  <a:pt x="786384" y="932688"/>
                </a:lnTo>
                <a:lnTo>
                  <a:pt x="829056" y="932688"/>
                </a:lnTo>
                <a:lnTo>
                  <a:pt x="877824" y="963168"/>
                </a:lnTo>
                <a:lnTo>
                  <a:pt x="926591" y="981456"/>
                </a:lnTo>
                <a:lnTo>
                  <a:pt x="969263" y="1024128"/>
                </a:lnTo>
                <a:lnTo>
                  <a:pt x="1018032" y="1072896"/>
                </a:lnTo>
                <a:lnTo>
                  <a:pt x="1060704" y="1121664"/>
                </a:lnTo>
                <a:lnTo>
                  <a:pt x="1109472" y="1219200"/>
                </a:lnTo>
                <a:lnTo>
                  <a:pt x="1152144" y="1261872"/>
                </a:lnTo>
                <a:lnTo>
                  <a:pt x="1200912" y="1310640"/>
                </a:lnTo>
                <a:lnTo>
                  <a:pt x="1243584" y="1432560"/>
                </a:lnTo>
                <a:lnTo>
                  <a:pt x="1292352" y="1402080"/>
                </a:lnTo>
                <a:lnTo>
                  <a:pt x="1341120" y="1438656"/>
                </a:lnTo>
                <a:lnTo>
                  <a:pt x="1383792" y="1444752"/>
                </a:lnTo>
                <a:lnTo>
                  <a:pt x="1432560" y="1438656"/>
                </a:lnTo>
                <a:lnTo>
                  <a:pt x="1481328" y="1481328"/>
                </a:lnTo>
                <a:lnTo>
                  <a:pt x="1523999" y="1499616"/>
                </a:lnTo>
                <a:lnTo>
                  <a:pt x="1572767" y="1493520"/>
                </a:lnTo>
                <a:lnTo>
                  <a:pt x="1621536" y="1505712"/>
                </a:lnTo>
                <a:lnTo>
                  <a:pt x="1664208" y="1493520"/>
                </a:lnTo>
                <a:lnTo>
                  <a:pt x="1706879" y="1499616"/>
                </a:lnTo>
                <a:lnTo>
                  <a:pt x="1755648" y="1493520"/>
                </a:lnTo>
                <a:lnTo>
                  <a:pt x="1804415" y="1432560"/>
                </a:lnTo>
                <a:lnTo>
                  <a:pt x="1847088" y="1426464"/>
                </a:lnTo>
                <a:lnTo>
                  <a:pt x="1895855" y="1420368"/>
                </a:lnTo>
                <a:lnTo>
                  <a:pt x="1938527" y="1456944"/>
                </a:lnTo>
                <a:lnTo>
                  <a:pt x="1987296" y="1444752"/>
                </a:lnTo>
                <a:lnTo>
                  <a:pt x="2036064" y="1450848"/>
                </a:lnTo>
                <a:lnTo>
                  <a:pt x="2078736" y="1414272"/>
                </a:lnTo>
                <a:lnTo>
                  <a:pt x="2127504" y="1408176"/>
                </a:lnTo>
                <a:lnTo>
                  <a:pt x="2176272" y="1414272"/>
                </a:lnTo>
                <a:lnTo>
                  <a:pt x="2218944" y="1335024"/>
                </a:lnTo>
                <a:lnTo>
                  <a:pt x="2261616" y="1316736"/>
                </a:lnTo>
                <a:lnTo>
                  <a:pt x="2310384" y="1310640"/>
                </a:lnTo>
                <a:lnTo>
                  <a:pt x="2359152" y="1255776"/>
                </a:lnTo>
                <a:lnTo>
                  <a:pt x="2401824" y="1298448"/>
                </a:lnTo>
                <a:lnTo>
                  <a:pt x="2450591" y="1280160"/>
                </a:lnTo>
                <a:lnTo>
                  <a:pt x="2493264" y="1249680"/>
                </a:lnTo>
                <a:lnTo>
                  <a:pt x="2542032" y="1292352"/>
                </a:lnTo>
                <a:lnTo>
                  <a:pt x="2590800" y="1231392"/>
                </a:lnTo>
                <a:lnTo>
                  <a:pt x="2633472" y="1267968"/>
                </a:lnTo>
                <a:lnTo>
                  <a:pt x="2682240" y="1255776"/>
                </a:lnTo>
                <a:lnTo>
                  <a:pt x="2731008" y="1255776"/>
                </a:lnTo>
                <a:lnTo>
                  <a:pt x="2773679" y="1243584"/>
                </a:lnTo>
                <a:lnTo>
                  <a:pt x="2822448" y="1200912"/>
                </a:lnTo>
                <a:lnTo>
                  <a:pt x="2865120" y="1182624"/>
                </a:lnTo>
                <a:lnTo>
                  <a:pt x="2913888" y="1225296"/>
                </a:lnTo>
                <a:lnTo>
                  <a:pt x="2956560" y="1219200"/>
                </a:lnTo>
                <a:lnTo>
                  <a:pt x="3005328" y="1243584"/>
                </a:lnTo>
                <a:lnTo>
                  <a:pt x="3054096" y="1237488"/>
                </a:lnTo>
                <a:lnTo>
                  <a:pt x="3096768" y="1200912"/>
                </a:lnTo>
                <a:lnTo>
                  <a:pt x="3145536" y="1207008"/>
                </a:lnTo>
                <a:lnTo>
                  <a:pt x="3194304" y="1182624"/>
                </a:lnTo>
                <a:lnTo>
                  <a:pt x="3236976" y="1207008"/>
                </a:lnTo>
                <a:lnTo>
                  <a:pt x="3285744" y="1152144"/>
                </a:lnTo>
                <a:lnTo>
                  <a:pt x="3334512" y="1207008"/>
                </a:lnTo>
                <a:lnTo>
                  <a:pt x="3377184" y="1194816"/>
                </a:lnTo>
                <a:lnTo>
                  <a:pt x="3419856" y="1170432"/>
                </a:lnTo>
                <a:lnTo>
                  <a:pt x="3468624" y="1139952"/>
                </a:lnTo>
                <a:lnTo>
                  <a:pt x="3511296" y="1158240"/>
                </a:lnTo>
                <a:lnTo>
                  <a:pt x="3560064" y="1133856"/>
                </a:lnTo>
                <a:lnTo>
                  <a:pt x="3608832" y="1127760"/>
                </a:lnTo>
                <a:lnTo>
                  <a:pt x="3651504" y="1133856"/>
                </a:lnTo>
                <a:lnTo>
                  <a:pt x="3700272" y="1097280"/>
                </a:lnTo>
                <a:lnTo>
                  <a:pt x="3749040" y="1048512"/>
                </a:lnTo>
                <a:lnTo>
                  <a:pt x="3791712" y="1042416"/>
                </a:lnTo>
                <a:lnTo>
                  <a:pt x="3840480" y="1054608"/>
                </a:lnTo>
                <a:lnTo>
                  <a:pt x="3889248" y="1054608"/>
                </a:lnTo>
                <a:lnTo>
                  <a:pt x="3931920" y="1054608"/>
                </a:lnTo>
                <a:lnTo>
                  <a:pt x="4023360" y="1018032"/>
                </a:lnTo>
                <a:lnTo>
                  <a:pt x="4072128" y="987552"/>
                </a:lnTo>
                <a:lnTo>
                  <a:pt x="4163568" y="944880"/>
                </a:lnTo>
                <a:lnTo>
                  <a:pt x="4206240" y="932688"/>
                </a:lnTo>
                <a:lnTo>
                  <a:pt x="4255008" y="932688"/>
                </a:lnTo>
                <a:lnTo>
                  <a:pt x="4303776" y="902208"/>
                </a:lnTo>
                <a:lnTo>
                  <a:pt x="4346448" y="859536"/>
                </a:lnTo>
                <a:lnTo>
                  <a:pt x="4395216" y="835152"/>
                </a:lnTo>
                <a:lnTo>
                  <a:pt x="4443984" y="829056"/>
                </a:lnTo>
                <a:lnTo>
                  <a:pt x="4486656" y="841248"/>
                </a:lnTo>
                <a:lnTo>
                  <a:pt x="4529328" y="822960"/>
                </a:lnTo>
                <a:lnTo>
                  <a:pt x="4578096" y="786384"/>
                </a:lnTo>
                <a:lnTo>
                  <a:pt x="4626864" y="749808"/>
                </a:lnTo>
                <a:lnTo>
                  <a:pt x="4669536" y="743712"/>
                </a:lnTo>
                <a:lnTo>
                  <a:pt x="4718304" y="731520"/>
                </a:lnTo>
                <a:lnTo>
                  <a:pt x="4760976" y="688848"/>
                </a:lnTo>
                <a:lnTo>
                  <a:pt x="4809744" y="707136"/>
                </a:lnTo>
                <a:lnTo>
                  <a:pt x="4858512" y="707136"/>
                </a:lnTo>
                <a:lnTo>
                  <a:pt x="4901184" y="688848"/>
                </a:lnTo>
                <a:lnTo>
                  <a:pt x="4949952" y="725424"/>
                </a:lnTo>
                <a:lnTo>
                  <a:pt x="4998720" y="640080"/>
                </a:lnTo>
                <a:lnTo>
                  <a:pt x="5041392" y="640080"/>
                </a:lnTo>
                <a:lnTo>
                  <a:pt x="5090160" y="591312"/>
                </a:lnTo>
                <a:lnTo>
                  <a:pt x="5132832" y="548640"/>
                </a:lnTo>
                <a:lnTo>
                  <a:pt x="5181600" y="627888"/>
                </a:lnTo>
                <a:lnTo>
                  <a:pt x="5224272" y="603504"/>
                </a:lnTo>
                <a:lnTo>
                  <a:pt x="5273040" y="554736"/>
                </a:lnTo>
                <a:lnTo>
                  <a:pt x="5321808" y="554736"/>
                </a:lnTo>
                <a:lnTo>
                  <a:pt x="5364480" y="512064"/>
                </a:lnTo>
                <a:lnTo>
                  <a:pt x="5413248" y="518160"/>
                </a:lnTo>
                <a:lnTo>
                  <a:pt x="5455920" y="512064"/>
                </a:lnTo>
                <a:lnTo>
                  <a:pt x="5504688" y="475488"/>
                </a:lnTo>
                <a:lnTo>
                  <a:pt x="5553456" y="451104"/>
                </a:lnTo>
                <a:lnTo>
                  <a:pt x="5596128" y="432816"/>
                </a:lnTo>
                <a:lnTo>
                  <a:pt x="5644896" y="438912"/>
                </a:lnTo>
                <a:lnTo>
                  <a:pt x="5687568" y="457200"/>
                </a:lnTo>
                <a:lnTo>
                  <a:pt x="5736336" y="408432"/>
                </a:lnTo>
                <a:lnTo>
                  <a:pt x="5779008" y="377952"/>
                </a:lnTo>
                <a:lnTo>
                  <a:pt x="5827776" y="377952"/>
                </a:lnTo>
                <a:lnTo>
                  <a:pt x="5876544" y="365760"/>
                </a:lnTo>
                <a:lnTo>
                  <a:pt x="5919216" y="359664"/>
                </a:lnTo>
                <a:lnTo>
                  <a:pt x="5967984" y="353568"/>
                </a:lnTo>
                <a:lnTo>
                  <a:pt x="6010656" y="329184"/>
                </a:lnTo>
                <a:lnTo>
                  <a:pt x="6059424" y="323088"/>
                </a:lnTo>
                <a:lnTo>
                  <a:pt x="6108192" y="310896"/>
                </a:lnTo>
                <a:lnTo>
                  <a:pt x="6150864" y="256032"/>
                </a:lnTo>
                <a:lnTo>
                  <a:pt x="6199632" y="243840"/>
                </a:lnTo>
                <a:lnTo>
                  <a:pt x="6242304" y="243840"/>
                </a:lnTo>
                <a:lnTo>
                  <a:pt x="6291072" y="231648"/>
                </a:lnTo>
                <a:lnTo>
                  <a:pt x="6333744" y="201168"/>
                </a:lnTo>
                <a:lnTo>
                  <a:pt x="6382512" y="195072"/>
                </a:lnTo>
                <a:lnTo>
                  <a:pt x="6431280" y="176784"/>
                </a:lnTo>
                <a:lnTo>
                  <a:pt x="6473952" y="249936"/>
                </a:lnTo>
                <a:lnTo>
                  <a:pt x="6522720" y="134112"/>
                </a:lnTo>
                <a:lnTo>
                  <a:pt x="6565392" y="121920"/>
                </a:lnTo>
                <a:lnTo>
                  <a:pt x="6614160" y="128016"/>
                </a:lnTo>
                <a:lnTo>
                  <a:pt x="6662928" y="67056"/>
                </a:lnTo>
                <a:lnTo>
                  <a:pt x="6705600" y="30480"/>
                </a:lnTo>
                <a:lnTo>
                  <a:pt x="6754368" y="42672"/>
                </a:lnTo>
                <a:lnTo>
                  <a:pt x="6797040" y="0"/>
                </a:lnTo>
                <a:lnTo>
                  <a:pt x="6845808" y="67056"/>
                </a:lnTo>
                <a:lnTo>
                  <a:pt x="6888480" y="85344"/>
                </a:lnTo>
                <a:lnTo>
                  <a:pt x="6937248" y="115824"/>
                </a:lnTo>
                <a:lnTo>
                  <a:pt x="6986016" y="60960"/>
                </a:lnTo>
                <a:lnTo>
                  <a:pt x="7028688" y="42672"/>
                </a:lnTo>
                <a:lnTo>
                  <a:pt x="7077456" y="36576"/>
                </a:lnTo>
                <a:lnTo>
                  <a:pt x="7120128" y="24384"/>
                </a:lnTo>
              </a:path>
            </a:pathLst>
          </a:custGeom>
          <a:ln w="48768">
            <a:solidFill>
              <a:srgbClr val="8E5B2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74191" y="151790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2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552688" y="1517903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4572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8095" y="6083808"/>
            <a:ext cx="7790815" cy="0"/>
          </a:xfrm>
          <a:custGeom>
            <a:avLst/>
            <a:gdLst/>
            <a:ahLst/>
            <a:cxnLst/>
            <a:rect l="l" t="t" r="r" b="b"/>
            <a:pathLst>
              <a:path w="7790815">
                <a:moveTo>
                  <a:pt x="779068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01000" y="3523487"/>
            <a:ext cx="243840" cy="141064"/>
          </a:xfrm>
          <a:prstGeom prst="rect">
            <a:avLst/>
          </a:prstGeom>
          <a:solidFill>
            <a:srgbClr val="FDFDFD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55011" y="5906682"/>
            <a:ext cx="2041525" cy="1758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Shading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indicates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NBER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recession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9844" y="5981912"/>
            <a:ext cx="4159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375" marR="0" lvl="0" indent="0" algn="l" defTabSz="9144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06372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15844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25315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34788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44259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53731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69300" y="6183080"/>
            <a:ext cx="348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643" y="6601627"/>
            <a:ext cx="6216650" cy="1758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Bureau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Labor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Statistics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Moody's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Economy.com;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benchmarked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FRBNY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staff.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28831" y="1677865"/>
            <a:ext cx="250190" cy="158750"/>
          </a:xfrm>
          <a:prstGeom prst="rect">
            <a:avLst/>
          </a:prstGeom>
          <a:solidFill>
            <a:srgbClr val="FDFDFD"/>
          </a:solidFill>
        </p:spPr>
        <p:txBody>
          <a:bodyPr vert="horz" wrap="square" lIns="0" tIns="1270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1" i="0" u="none" strike="noStrike" kern="1200" cap="none" spc="0" normalizeH="0" baseline="0" noProof="0" dirty="0">
                <a:ln>
                  <a:noFill/>
                </a:ln>
                <a:solidFill>
                  <a:srgbClr val="5B8E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endParaRPr kumimoji="0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4500" y="1291844"/>
            <a:ext cx="1790064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0" lvl="0" indent="0" algn="l" defTabSz="914400" rtl="0" eaLnBrk="1" fontAlgn="auto" latinLnBrk="0" hangingPunct="1">
              <a:lnSpc>
                <a:spcPts val="12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Index</a:t>
            </a:r>
            <a:r>
              <a:rPr kumimoji="0" sz="12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(Dec2007=100)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2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125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37"/>
          <p:cNvSpPr txBox="1"/>
          <p:nvPr/>
        </p:nvSpPr>
        <p:spPr>
          <a:xfrm>
            <a:off x="6928599" y="5076575"/>
            <a:ext cx="81216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20" dirty="0">
                <a:solidFill>
                  <a:srgbClr val="8E295B"/>
                </a:solidFill>
                <a:latin typeface="Arial"/>
                <a:cs typeface="Arial"/>
              </a:rPr>
              <a:t>Kingston</a:t>
            </a:r>
            <a:endParaRPr sz="1450" dirty="0">
              <a:solidFill>
                <a:srgbClr val="8E295B"/>
              </a:solidFill>
              <a:latin typeface="Arial"/>
              <a:cs typeface="Arial"/>
            </a:endParaRPr>
          </a:p>
        </p:txBody>
      </p:sp>
      <p:sp>
        <p:nvSpPr>
          <p:cNvPr id="67" name="object 43"/>
          <p:cNvSpPr/>
          <p:nvPr/>
        </p:nvSpPr>
        <p:spPr>
          <a:xfrm>
            <a:off x="822960" y="4602479"/>
            <a:ext cx="7120255" cy="1109980"/>
          </a:xfrm>
          <a:custGeom>
            <a:avLst/>
            <a:gdLst/>
            <a:ahLst/>
            <a:cxnLst/>
            <a:rect l="l" t="t" r="r" b="b"/>
            <a:pathLst>
              <a:path w="7120255" h="1109979">
                <a:moveTo>
                  <a:pt x="0" y="91440"/>
                </a:moveTo>
                <a:lnTo>
                  <a:pt x="42671" y="146304"/>
                </a:lnTo>
                <a:lnTo>
                  <a:pt x="91440" y="164592"/>
                </a:lnTo>
                <a:lnTo>
                  <a:pt x="134112" y="176784"/>
                </a:lnTo>
                <a:lnTo>
                  <a:pt x="182879" y="188976"/>
                </a:lnTo>
                <a:lnTo>
                  <a:pt x="225551" y="213360"/>
                </a:lnTo>
                <a:lnTo>
                  <a:pt x="274320" y="310896"/>
                </a:lnTo>
                <a:lnTo>
                  <a:pt x="323088" y="219456"/>
                </a:lnTo>
                <a:lnTo>
                  <a:pt x="365759" y="195072"/>
                </a:lnTo>
                <a:lnTo>
                  <a:pt x="414528" y="164592"/>
                </a:lnTo>
                <a:lnTo>
                  <a:pt x="463296" y="152400"/>
                </a:lnTo>
                <a:lnTo>
                  <a:pt x="505968" y="176784"/>
                </a:lnTo>
                <a:lnTo>
                  <a:pt x="554735" y="213360"/>
                </a:lnTo>
                <a:lnTo>
                  <a:pt x="597408" y="213360"/>
                </a:lnTo>
                <a:lnTo>
                  <a:pt x="646176" y="219456"/>
                </a:lnTo>
                <a:lnTo>
                  <a:pt x="688847" y="256032"/>
                </a:lnTo>
                <a:lnTo>
                  <a:pt x="737616" y="280416"/>
                </a:lnTo>
                <a:lnTo>
                  <a:pt x="786384" y="316992"/>
                </a:lnTo>
                <a:lnTo>
                  <a:pt x="829056" y="347472"/>
                </a:lnTo>
                <a:lnTo>
                  <a:pt x="877824" y="353568"/>
                </a:lnTo>
                <a:lnTo>
                  <a:pt x="926591" y="402336"/>
                </a:lnTo>
                <a:lnTo>
                  <a:pt x="969263" y="451104"/>
                </a:lnTo>
                <a:lnTo>
                  <a:pt x="1018032" y="505968"/>
                </a:lnTo>
                <a:lnTo>
                  <a:pt x="1060704" y="512064"/>
                </a:lnTo>
                <a:lnTo>
                  <a:pt x="1109472" y="579120"/>
                </a:lnTo>
                <a:lnTo>
                  <a:pt x="1152144" y="573024"/>
                </a:lnTo>
                <a:lnTo>
                  <a:pt x="1200912" y="560832"/>
                </a:lnTo>
                <a:lnTo>
                  <a:pt x="1243584" y="670560"/>
                </a:lnTo>
                <a:lnTo>
                  <a:pt x="1292352" y="694944"/>
                </a:lnTo>
                <a:lnTo>
                  <a:pt x="1341120" y="822960"/>
                </a:lnTo>
                <a:lnTo>
                  <a:pt x="1383792" y="707136"/>
                </a:lnTo>
                <a:lnTo>
                  <a:pt x="1432560" y="609600"/>
                </a:lnTo>
                <a:lnTo>
                  <a:pt x="1481328" y="755904"/>
                </a:lnTo>
                <a:lnTo>
                  <a:pt x="1523999" y="798576"/>
                </a:lnTo>
                <a:lnTo>
                  <a:pt x="1572767" y="768096"/>
                </a:lnTo>
                <a:lnTo>
                  <a:pt x="1621536" y="804672"/>
                </a:lnTo>
                <a:lnTo>
                  <a:pt x="1664208" y="816864"/>
                </a:lnTo>
                <a:lnTo>
                  <a:pt x="1706879" y="877824"/>
                </a:lnTo>
                <a:lnTo>
                  <a:pt x="1755648" y="749808"/>
                </a:lnTo>
                <a:lnTo>
                  <a:pt x="1804415" y="713232"/>
                </a:lnTo>
                <a:lnTo>
                  <a:pt x="1847088" y="713232"/>
                </a:lnTo>
                <a:lnTo>
                  <a:pt x="1895855" y="682752"/>
                </a:lnTo>
                <a:lnTo>
                  <a:pt x="1938527" y="755904"/>
                </a:lnTo>
                <a:lnTo>
                  <a:pt x="1987296" y="719328"/>
                </a:lnTo>
                <a:lnTo>
                  <a:pt x="2036064" y="676656"/>
                </a:lnTo>
                <a:lnTo>
                  <a:pt x="2078736" y="780288"/>
                </a:lnTo>
                <a:lnTo>
                  <a:pt x="2127504" y="835152"/>
                </a:lnTo>
                <a:lnTo>
                  <a:pt x="2176272" y="871728"/>
                </a:lnTo>
                <a:lnTo>
                  <a:pt x="2218944" y="804672"/>
                </a:lnTo>
                <a:lnTo>
                  <a:pt x="2261616" y="841248"/>
                </a:lnTo>
                <a:lnTo>
                  <a:pt x="2310384" y="829056"/>
                </a:lnTo>
                <a:lnTo>
                  <a:pt x="2359152" y="792480"/>
                </a:lnTo>
                <a:lnTo>
                  <a:pt x="2401824" y="847344"/>
                </a:lnTo>
                <a:lnTo>
                  <a:pt x="2450591" y="883920"/>
                </a:lnTo>
                <a:lnTo>
                  <a:pt x="2493264" y="890016"/>
                </a:lnTo>
                <a:lnTo>
                  <a:pt x="2542032" y="883920"/>
                </a:lnTo>
                <a:lnTo>
                  <a:pt x="2590800" y="950976"/>
                </a:lnTo>
                <a:lnTo>
                  <a:pt x="2633472" y="865632"/>
                </a:lnTo>
                <a:lnTo>
                  <a:pt x="2682240" y="865632"/>
                </a:lnTo>
                <a:lnTo>
                  <a:pt x="2731008" y="816864"/>
                </a:lnTo>
                <a:lnTo>
                  <a:pt x="2773679" y="786384"/>
                </a:lnTo>
                <a:lnTo>
                  <a:pt x="2822448" y="847344"/>
                </a:lnTo>
                <a:lnTo>
                  <a:pt x="2865120" y="798576"/>
                </a:lnTo>
                <a:lnTo>
                  <a:pt x="2913888" y="908304"/>
                </a:lnTo>
                <a:lnTo>
                  <a:pt x="2956560" y="932688"/>
                </a:lnTo>
                <a:lnTo>
                  <a:pt x="3005328" y="926592"/>
                </a:lnTo>
                <a:lnTo>
                  <a:pt x="3054096" y="926592"/>
                </a:lnTo>
                <a:lnTo>
                  <a:pt x="3096768" y="975360"/>
                </a:lnTo>
                <a:lnTo>
                  <a:pt x="3145536" y="981456"/>
                </a:lnTo>
                <a:lnTo>
                  <a:pt x="3194304" y="969264"/>
                </a:lnTo>
                <a:lnTo>
                  <a:pt x="3236976" y="975360"/>
                </a:lnTo>
                <a:lnTo>
                  <a:pt x="3285744" y="987552"/>
                </a:lnTo>
                <a:lnTo>
                  <a:pt x="3334512" y="1109472"/>
                </a:lnTo>
                <a:lnTo>
                  <a:pt x="3377184" y="963168"/>
                </a:lnTo>
                <a:lnTo>
                  <a:pt x="3419856" y="975360"/>
                </a:lnTo>
                <a:lnTo>
                  <a:pt x="3468624" y="926592"/>
                </a:lnTo>
                <a:lnTo>
                  <a:pt x="3511296" y="896112"/>
                </a:lnTo>
                <a:lnTo>
                  <a:pt x="3560064" y="926592"/>
                </a:lnTo>
                <a:lnTo>
                  <a:pt x="3608832" y="792480"/>
                </a:lnTo>
                <a:lnTo>
                  <a:pt x="3651504" y="798576"/>
                </a:lnTo>
                <a:lnTo>
                  <a:pt x="3700272" y="749808"/>
                </a:lnTo>
                <a:lnTo>
                  <a:pt x="3749040" y="719328"/>
                </a:lnTo>
                <a:lnTo>
                  <a:pt x="3791712" y="713232"/>
                </a:lnTo>
                <a:lnTo>
                  <a:pt x="3840480" y="762000"/>
                </a:lnTo>
                <a:lnTo>
                  <a:pt x="3889248" y="829056"/>
                </a:lnTo>
                <a:lnTo>
                  <a:pt x="3931920" y="762000"/>
                </a:lnTo>
                <a:lnTo>
                  <a:pt x="3974592" y="780288"/>
                </a:lnTo>
                <a:lnTo>
                  <a:pt x="4023360" y="755904"/>
                </a:lnTo>
                <a:lnTo>
                  <a:pt x="4072128" y="719328"/>
                </a:lnTo>
                <a:lnTo>
                  <a:pt x="4114800" y="731520"/>
                </a:lnTo>
                <a:lnTo>
                  <a:pt x="4163568" y="749808"/>
                </a:lnTo>
                <a:lnTo>
                  <a:pt x="4206240" y="731520"/>
                </a:lnTo>
                <a:lnTo>
                  <a:pt x="4255008" y="725424"/>
                </a:lnTo>
                <a:lnTo>
                  <a:pt x="4303776" y="743712"/>
                </a:lnTo>
                <a:lnTo>
                  <a:pt x="4346448" y="731520"/>
                </a:lnTo>
                <a:lnTo>
                  <a:pt x="4395216" y="694944"/>
                </a:lnTo>
                <a:lnTo>
                  <a:pt x="4443984" y="719328"/>
                </a:lnTo>
                <a:lnTo>
                  <a:pt x="4486656" y="719328"/>
                </a:lnTo>
                <a:lnTo>
                  <a:pt x="4529328" y="713232"/>
                </a:lnTo>
                <a:lnTo>
                  <a:pt x="4578096" y="688848"/>
                </a:lnTo>
                <a:lnTo>
                  <a:pt x="4626864" y="615696"/>
                </a:lnTo>
                <a:lnTo>
                  <a:pt x="4669536" y="658368"/>
                </a:lnTo>
                <a:lnTo>
                  <a:pt x="4718304" y="621792"/>
                </a:lnTo>
                <a:lnTo>
                  <a:pt x="4760976" y="579120"/>
                </a:lnTo>
                <a:lnTo>
                  <a:pt x="4809744" y="591312"/>
                </a:lnTo>
                <a:lnTo>
                  <a:pt x="4858512" y="560832"/>
                </a:lnTo>
                <a:lnTo>
                  <a:pt x="4901184" y="518160"/>
                </a:lnTo>
                <a:lnTo>
                  <a:pt x="4949952" y="499872"/>
                </a:lnTo>
                <a:lnTo>
                  <a:pt x="4998720" y="530352"/>
                </a:lnTo>
                <a:lnTo>
                  <a:pt x="5041392" y="512064"/>
                </a:lnTo>
                <a:lnTo>
                  <a:pt x="5090160" y="475488"/>
                </a:lnTo>
                <a:lnTo>
                  <a:pt x="5132832" y="457200"/>
                </a:lnTo>
                <a:lnTo>
                  <a:pt x="5181600" y="475488"/>
                </a:lnTo>
                <a:lnTo>
                  <a:pt x="5224272" y="359664"/>
                </a:lnTo>
                <a:lnTo>
                  <a:pt x="5273040" y="487680"/>
                </a:lnTo>
                <a:lnTo>
                  <a:pt x="5321808" y="469392"/>
                </a:lnTo>
                <a:lnTo>
                  <a:pt x="5364480" y="438912"/>
                </a:lnTo>
                <a:lnTo>
                  <a:pt x="5413248" y="457200"/>
                </a:lnTo>
                <a:lnTo>
                  <a:pt x="5455920" y="463296"/>
                </a:lnTo>
                <a:lnTo>
                  <a:pt x="5504688" y="463296"/>
                </a:lnTo>
                <a:lnTo>
                  <a:pt x="5553456" y="359664"/>
                </a:lnTo>
                <a:lnTo>
                  <a:pt x="5596128" y="384048"/>
                </a:lnTo>
                <a:lnTo>
                  <a:pt x="5644896" y="408432"/>
                </a:lnTo>
                <a:lnTo>
                  <a:pt x="5687568" y="432816"/>
                </a:lnTo>
                <a:lnTo>
                  <a:pt x="5736336" y="390144"/>
                </a:lnTo>
                <a:lnTo>
                  <a:pt x="5779008" y="323088"/>
                </a:lnTo>
                <a:lnTo>
                  <a:pt x="5827776" y="310896"/>
                </a:lnTo>
                <a:lnTo>
                  <a:pt x="5876544" y="335280"/>
                </a:lnTo>
                <a:lnTo>
                  <a:pt x="5919216" y="365760"/>
                </a:lnTo>
                <a:lnTo>
                  <a:pt x="5967984" y="316992"/>
                </a:lnTo>
                <a:lnTo>
                  <a:pt x="6010656" y="335280"/>
                </a:lnTo>
                <a:lnTo>
                  <a:pt x="6059424" y="390144"/>
                </a:lnTo>
                <a:lnTo>
                  <a:pt x="6108192" y="274320"/>
                </a:lnTo>
                <a:lnTo>
                  <a:pt x="6150864" y="237744"/>
                </a:lnTo>
                <a:lnTo>
                  <a:pt x="6199632" y="231648"/>
                </a:lnTo>
                <a:lnTo>
                  <a:pt x="6242304" y="243840"/>
                </a:lnTo>
                <a:lnTo>
                  <a:pt x="6291072" y="225552"/>
                </a:lnTo>
                <a:lnTo>
                  <a:pt x="6333744" y="213360"/>
                </a:lnTo>
                <a:lnTo>
                  <a:pt x="6382512" y="0"/>
                </a:lnTo>
                <a:lnTo>
                  <a:pt x="6431280" y="201168"/>
                </a:lnTo>
                <a:lnTo>
                  <a:pt x="6473952" y="182880"/>
                </a:lnTo>
                <a:lnTo>
                  <a:pt x="6522720" y="237744"/>
                </a:lnTo>
                <a:lnTo>
                  <a:pt x="6565392" y="359664"/>
                </a:lnTo>
                <a:lnTo>
                  <a:pt x="6614160" y="304800"/>
                </a:lnTo>
                <a:lnTo>
                  <a:pt x="6662928" y="292608"/>
                </a:lnTo>
                <a:lnTo>
                  <a:pt x="6705600" y="335280"/>
                </a:lnTo>
                <a:lnTo>
                  <a:pt x="6754368" y="323088"/>
                </a:lnTo>
                <a:lnTo>
                  <a:pt x="6797040" y="286512"/>
                </a:lnTo>
                <a:lnTo>
                  <a:pt x="6845808" y="359664"/>
                </a:lnTo>
                <a:lnTo>
                  <a:pt x="6888480" y="408432"/>
                </a:lnTo>
                <a:lnTo>
                  <a:pt x="6937248" y="390144"/>
                </a:lnTo>
                <a:lnTo>
                  <a:pt x="6986016" y="408432"/>
                </a:lnTo>
                <a:lnTo>
                  <a:pt x="7028688" y="408432"/>
                </a:lnTo>
                <a:lnTo>
                  <a:pt x="7077456" y="432816"/>
                </a:lnTo>
                <a:lnTo>
                  <a:pt x="7120128" y="432816"/>
                </a:lnTo>
              </a:path>
            </a:pathLst>
          </a:custGeom>
          <a:ln w="48768">
            <a:solidFill>
              <a:srgbClr val="8E2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16" name="Photo Editor Photo" r:id="rId3" imgW="2209524" imgH="2133898" progId="">
                  <p:embed/>
                </p:oleObj>
              </mc:Choice>
              <mc:Fallback>
                <p:oleObj name="Photo Editor Photo" r:id="rId3" imgW="2209524" imgH="2133898" progId="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2" grpId="0" animBg="1"/>
      <p:bldP spid="43" grpId="0" animBg="1"/>
      <p:bldP spid="44" grpId="0" animBg="1"/>
      <p:bldP spid="46" grpId="0" animBg="1"/>
      <p:bldP spid="52" grpId="0" animBg="1"/>
      <p:bldP spid="53" grpId="0" animBg="1"/>
      <p:bldP spid="66" grpId="0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1706372" y="169671"/>
            <a:ext cx="6115251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5" dirty="0" smtClean="0"/>
              <a:t>Regional Employment Trends </a:t>
            </a:r>
            <a:endParaRPr spc="5" dirty="0"/>
          </a:p>
        </p:txBody>
      </p:sp>
      <p:sp>
        <p:nvSpPr>
          <p:cNvPr id="41" name="object 41"/>
          <p:cNvSpPr txBox="1"/>
          <p:nvPr/>
        </p:nvSpPr>
        <p:spPr>
          <a:xfrm>
            <a:off x="0" y="773302"/>
            <a:ext cx="914400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Private-Sector Employment, </a:t>
            </a:r>
            <a:r>
              <a:rPr kumimoji="0" sz="2000" b="1" i="0" u="none" strike="noStrike" kern="1200" cap="none" spc="5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Seasonally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Adjusted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Index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643" y="6601627"/>
            <a:ext cx="6216650" cy="16222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lvl="0" defTabSz="914400">
              <a:spcBef>
                <a:spcPts val="5"/>
              </a:spcBef>
              <a:defRPr/>
            </a:pPr>
            <a:r>
              <a:rPr lang="en-US" sz="1050" spc="-20" dirty="0">
                <a:solidFill>
                  <a:srgbClr val="7E7E7E"/>
                </a:solidFill>
                <a:latin typeface="Arial"/>
                <a:cs typeface="Arial"/>
              </a:rPr>
              <a:t>Source: U.S. Bureau of Labor Statistics (QCEW) and Moody’s Economy.com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1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35" name="Photo Editor Photo" r:id="rId3" imgW="2209524" imgH="2133898" progId="">
                  <p:embed/>
                </p:oleObj>
              </mc:Choice>
              <mc:Fallback>
                <p:oleObj name="Photo Editor Photo" r:id="rId3" imgW="2209524" imgH="2133898" progId="">
                  <p:embed/>
                  <p:pic>
                    <p:nvPicPr>
                      <p:cNvPr id="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8785413" y="6584861"/>
            <a:ext cx="421340" cy="27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1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B3DC-6799-406C-92C3-BA75A9919D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8826" y="1573213"/>
            <a:ext cx="7781925" cy="3759200"/>
          </a:xfrm>
          <a:custGeom>
            <a:avLst/>
            <a:gdLst>
              <a:gd name="T0" fmla="*/ 0 w 4902"/>
              <a:gd name="T1" fmla="*/ 2368 h 2368"/>
              <a:gd name="T2" fmla="*/ 4902 w 4902"/>
              <a:gd name="T3" fmla="*/ 2368 h 2368"/>
              <a:gd name="T4" fmla="*/ 0 w 4902"/>
              <a:gd name="T5" fmla="*/ 1897 h 2368"/>
              <a:gd name="T6" fmla="*/ 4902 w 4902"/>
              <a:gd name="T7" fmla="*/ 1897 h 2368"/>
              <a:gd name="T8" fmla="*/ 0 w 4902"/>
              <a:gd name="T9" fmla="*/ 1422 h 2368"/>
              <a:gd name="T10" fmla="*/ 4902 w 4902"/>
              <a:gd name="T11" fmla="*/ 1422 h 2368"/>
              <a:gd name="T12" fmla="*/ 0 w 4902"/>
              <a:gd name="T13" fmla="*/ 951 h 2368"/>
              <a:gd name="T14" fmla="*/ 4902 w 4902"/>
              <a:gd name="T15" fmla="*/ 951 h 2368"/>
              <a:gd name="T16" fmla="*/ 0 w 4902"/>
              <a:gd name="T17" fmla="*/ 476 h 2368"/>
              <a:gd name="T18" fmla="*/ 4902 w 4902"/>
              <a:gd name="T19" fmla="*/ 476 h 2368"/>
              <a:gd name="T20" fmla="*/ 0 w 4902"/>
              <a:gd name="T21" fmla="*/ 0 h 2368"/>
              <a:gd name="T22" fmla="*/ 4902 w 4902"/>
              <a:gd name="T23" fmla="*/ 0 h 2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02" h="2368">
                <a:moveTo>
                  <a:pt x="0" y="2368"/>
                </a:moveTo>
                <a:lnTo>
                  <a:pt x="4902" y="2368"/>
                </a:lnTo>
                <a:moveTo>
                  <a:pt x="0" y="1897"/>
                </a:moveTo>
                <a:lnTo>
                  <a:pt x="4902" y="1897"/>
                </a:lnTo>
                <a:moveTo>
                  <a:pt x="0" y="1422"/>
                </a:moveTo>
                <a:lnTo>
                  <a:pt x="4902" y="1422"/>
                </a:lnTo>
                <a:moveTo>
                  <a:pt x="0" y="951"/>
                </a:moveTo>
                <a:lnTo>
                  <a:pt x="4902" y="951"/>
                </a:lnTo>
                <a:moveTo>
                  <a:pt x="0" y="476"/>
                </a:moveTo>
                <a:lnTo>
                  <a:pt x="4902" y="476"/>
                </a:lnTo>
                <a:moveTo>
                  <a:pt x="0" y="0"/>
                </a:moveTo>
                <a:lnTo>
                  <a:pt x="4902" y="0"/>
                </a:lnTo>
              </a:path>
            </a:pathLst>
          </a:custGeom>
          <a:noFill/>
          <a:ln w="63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758826" y="1573213"/>
            <a:ext cx="7781925" cy="4513263"/>
          </a:xfrm>
          <a:prstGeom prst="rect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8"/>
          <p:cNvSpPr>
            <a:spLocks noEditPoints="1"/>
          </p:cNvSpPr>
          <p:nvPr/>
        </p:nvSpPr>
        <p:spPr bwMode="auto">
          <a:xfrm>
            <a:off x="1846263" y="1577975"/>
            <a:ext cx="895350" cy="4505325"/>
          </a:xfrm>
          <a:custGeom>
            <a:avLst/>
            <a:gdLst>
              <a:gd name="T0" fmla="*/ 27 w 564"/>
              <a:gd name="T1" fmla="*/ 0 h 2838"/>
              <a:gd name="T2" fmla="*/ 0 w 564"/>
              <a:gd name="T3" fmla="*/ 2838 h 2838"/>
              <a:gd name="T4" fmla="*/ 27 w 564"/>
              <a:gd name="T5" fmla="*/ 0 h 2838"/>
              <a:gd name="T6" fmla="*/ 58 w 564"/>
              <a:gd name="T7" fmla="*/ 2838 h 2838"/>
              <a:gd name="T8" fmla="*/ 27 w 564"/>
              <a:gd name="T9" fmla="*/ 0 h 2838"/>
              <a:gd name="T10" fmla="*/ 89 w 564"/>
              <a:gd name="T11" fmla="*/ 0 h 2838"/>
              <a:gd name="T12" fmla="*/ 58 w 564"/>
              <a:gd name="T13" fmla="*/ 2838 h 2838"/>
              <a:gd name="T14" fmla="*/ 89 w 564"/>
              <a:gd name="T15" fmla="*/ 0 h 2838"/>
              <a:gd name="T16" fmla="*/ 116 w 564"/>
              <a:gd name="T17" fmla="*/ 2838 h 2838"/>
              <a:gd name="T18" fmla="*/ 89 w 564"/>
              <a:gd name="T19" fmla="*/ 0 h 2838"/>
              <a:gd name="T20" fmla="*/ 147 w 564"/>
              <a:gd name="T21" fmla="*/ 0 h 2838"/>
              <a:gd name="T22" fmla="*/ 116 w 564"/>
              <a:gd name="T23" fmla="*/ 2838 h 2838"/>
              <a:gd name="T24" fmla="*/ 147 w 564"/>
              <a:gd name="T25" fmla="*/ 0 h 2838"/>
              <a:gd name="T26" fmla="*/ 178 w 564"/>
              <a:gd name="T27" fmla="*/ 2838 h 2838"/>
              <a:gd name="T28" fmla="*/ 147 w 564"/>
              <a:gd name="T29" fmla="*/ 0 h 2838"/>
              <a:gd name="T30" fmla="*/ 209 w 564"/>
              <a:gd name="T31" fmla="*/ 0 h 2838"/>
              <a:gd name="T32" fmla="*/ 178 w 564"/>
              <a:gd name="T33" fmla="*/ 2838 h 2838"/>
              <a:gd name="T34" fmla="*/ 209 w 564"/>
              <a:gd name="T35" fmla="*/ 0 h 2838"/>
              <a:gd name="T36" fmla="*/ 236 w 564"/>
              <a:gd name="T37" fmla="*/ 2838 h 2838"/>
              <a:gd name="T38" fmla="*/ 209 w 564"/>
              <a:gd name="T39" fmla="*/ 0 h 2838"/>
              <a:gd name="T40" fmla="*/ 267 w 564"/>
              <a:gd name="T41" fmla="*/ 0 h 2838"/>
              <a:gd name="T42" fmla="*/ 236 w 564"/>
              <a:gd name="T43" fmla="*/ 2838 h 2838"/>
              <a:gd name="T44" fmla="*/ 267 w 564"/>
              <a:gd name="T45" fmla="*/ 0 h 2838"/>
              <a:gd name="T46" fmla="*/ 298 w 564"/>
              <a:gd name="T47" fmla="*/ 2838 h 2838"/>
              <a:gd name="T48" fmla="*/ 267 w 564"/>
              <a:gd name="T49" fmla="*/ 0 h 2838"/>
              <a:gd name="T50" fmla="*/ 325 w 564"/>
              <a:gd name="T51" fmla="*/ 0 h 2838"/>
              <a:gd name="T52" fmla="*/ 298 w 564"/>
              <a:gd name="T53" fmla="*/ 2838 h 2838"/>
              <a:gd name="T54" fmla="*/ 325 w 564"/>
              <a:gd name="T55" fmla="*/ 0 h 2838"/>
              <a:gd name="T56" fmla="*/ 356 w 564"/>
              <a:gd name="T57" fmla="*/ 2838 h 2838"/>
              <a:gd name="T58" fmla="*/ 325 w 564"/>
              <a:gd name="T59" fmla="*/ 0 h 2838"/>
              <a:gd name="T60" fmla="*/ 387 w 564"/>
              <a:gd name="T61" fmla="*/ 0 h 2838"/>
              <a:gd name="T62" fmla="*/ 356 w 564"/>
              <a:gd name="T63" fmla="*/ 2838 h 2838"/>
              <a:gd name="T64" fmla="*/ 387 w 564"/>
              <a:gd name="T65" fmla="*/ 0 h 2838"/>
              <a:gd name="T66" fmla="*/ 414 w 564"/>
              <a:gd name="T67" fmla="*/ 2838 h 2838"/>
              <a:gd name="T68" fmla="*/ 387 w 564"/>
              <a:gd name="T69" fmla="*/ 0 h 2838"/>
              <a:gd name="T70" fmla="*/ 444 w 564"/>
              <a:gd name="T71" fmla="*/ 0 h 2838"/>
              <a:gd name="T72" fmla="*/ 414 w 564"/>
              <a:gd name="T73" fmla="*/ 2838 h 2838"/>
              <a:gd name="T74" fmla="*/ 444 w 564"/>
              <a:gd name="T75" fmla="*/ 0 h 2838"/>
              <a:gd name="T76" fmla="*/ 475 w 564"/>
              <a:gd name="T77" fmla="*/ 2838 h 2838"/>
              <a:gd name="T78" fmla="*/ 444 w 564"/>
              <a:gd name="T79" fmla="*/ 0 h 2838"/>
              <a:gd name="T80" fmla="*/ 502 w 564"/>
              <a:gd name="T81" fmla="*/ 0 h 2838"/>
              <a:gd name="T82" fmla="*/ 475 w 564"/>
              <a:gd name="T83" fmla="*/ 2838 h 2838"/>
              <a:gd name="T84" fmla="*/ 502 w 564"/>
              <a:gd name="T85" fmla="*/ 0 h 2838"/>
              <a:gd name="T86" fmla="*/ 533 w 564"/>
              <a:gd name="T87" fmla="*/ 2838 h 2838"/>
              <a:gd name="T88" fmla="*/ 502 w 564"/>
              <a:gd name="T89" fmla="*/ 0 h 2838"/>
              <a:gd name="T90" fmla="*/ 564 w 564"/>
              <a:gd name="T91" fmla="*/ 0 h 2838"/>
              <a:gd name="T92" fmla="*/ 533 w 564"/>
              <a:gd name="T93" fmla="*/ 2838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4" h="2838">
                <a:moveTo>
                  <a:pt x="0" y="0"/>
                </a:moveTo>
                <a:lnTo>
                  <a:pt x="27" y="0"/>
                </a:lnTo>
                <a:lnTo>
                  <a:pt x="27" y="2838"/>
                </a:lnTo>
                <a:lnTo>
                  <a:pt x="0" y="2838"/>
                </a:lnTo>
                <a:lnTo>
                  <a:pt x="0" y="0"/>
                </a:lnTo>
                <a:close/>
                <a:moveTo>
                  <a:pt x="27" y="0"/>
                </a:moveTo>
                <a:lnTo>
                  <a:pt x="58" y="0"/>
                </a:lnTo>
                <a:lnTo>
                  <a:pt x="58" y="2838"/>
                </a:lnTo>
                <a:lnTo>
                  <a:pt x="27" y="2838"/>
                </a:lnTo>
                <a:lnTo>
                  <a:pt x="27" y="0"/>
                </a:lnTo>
                <a:close/>
                <a:moveTo>
                  <a:pt x="58" y="0"/>
                </a:moveTo>
                <a:lnTo>
                  <a:pt x="89" y="0"/>
                </a:lnTo>
                <a:lnTo>
                  <a:pt x="89" y="2838"/>
                </a:lnTo>
                <a:lnTo>
                  <a:pt x="58" y="2838"/>
                </a:lnTo>
                <a:lnTo>
                  <a:pt x="58" y="0"/>
                </a:lnTo>
                <a:close/>
                <a:moveTo>
                  <a:pt x="89" y="0"/>
                </a:moveTo>
                <a:lnTo>
                  <a:pt x="116" y="0"/>
                </a:lnTo>
                <a:lnTo>
                  <a:pt x="116" y="2838"/>
                </a:lnTo>
                <a:lnTo>
                  <a:pt x="89" y="2838"/>
                </a:lnTo>
                <a:lnTo>
                  <a:pt x="89" y="0"/>
                </a:lnTo>
                <a:close/>
                <a:moveTo>
                  <a:pt x="116" y="0"/>
                </a:moveTo>
                <a:lnTo>
                  <a:pt x="147" y="0"/>
                </a:lnTo>
                <a:lnTo>
                  <a:pt x="147" y="2838"/>
                </a:lnTo>
                <a:lnTo>
                  <a:pt x="116" y="2838"/>
                </a:lnTo>
                <a:lnTo>
                  <a:pt x="116" y="0"/>
                </a:lnTo>
                <a:close/>
                <a:moveTo>
                  <a:pt x="147" y="0"/>
                </a:moveTo>
                <a:lnTo>
                  <a:pt x="178" y="0"/>
                </a:lnTo>
                <a:lnTo>
                  <a:pt x="178" y="2838"/>
                </a:lnTo>
                <a:lnTo>
                  <a:pt x="147" y="2838"/>
                </a:lnTo>
                <a:lnTo>
                  <a:pt x="147" y="0"/>
                </a:lnTo>
                <a:close/>
                <a:moveTo>
                  <a:pt x="178" y="0"/>
                </a:moveTo>
                <a:lnTo>
                  <a:pt x="209" y="0"/>
                </a:lnTo>
                <a:lnTo>
                  <a:pt x="209" y="2838"/>
                </a:lnTo>
                <a:lnTo>
                  <a:pt x="178" y="2838"/>
                </a:lnTo>
                <a:lnTo>
                  <a:pt x="178" y="0"/>
                </a:lnTo>
                <a:close/>
                <a:moveTo>
                  <a:pt x="209" y="0"/>
                </a:moveTo>
                <a:lnTo>
                  <a:pt x="236" y="0"/>
                </a:lnTo>
                <a:lnTo>
                  <a:pt x="236" y="2838"/>
                </a:lnTo>
                <a:lnTo>
                  <a:pt x="209" y="2838"/>
                </a:lnTo>
                <a:lnTo>
                  <a:pt x="209" y="0"/>
                </a:lnTo>
                <a:close/>
                <a:moveTo>
                  <a:pt x="236" y="0"/>
                </a:moveTo>
                <a:lnTo>
                  <a:pt x="267" y="0"/>
                </a:lnTo>
                <a:lnTo>
                  <a:pt x="267" y="2838"/>
                </a:lnTo>
                <a:lnTo>
                  <a:pt x="236" y="2838"/>
                </a:lnTo>
                <a:lnTo>
                  <a:pt x="236" y="0"/>
                </a:lnTo>
                <a:close/>
                <a:moveTo>
                  <a:pt x="267" y="0"/>
                </a:moveTo>
                <a:lnTo>
                  <a:pt x="298" y="0"/>
                </a:lnTo>
                <a:lnTo>
                  <a:pt x="298" y="2838"/>
                </a:lnTo>
                <a:lnTo>
                  <a:pt x="267" y="2838"/>
                </a:lnTo>
                <a:lnTo>
                  <a:pt x="267" y="0"/>
                </a:lnTo>
                <a:close/>
                <a:moveTo>
                  <a:pt x="298" y="0"/>
                </a:moveTo>
                <a:lnTo>
                  <a:pt x="325" y="0"/>
                </a:lnTo>
                <a:lnTo>
                  <a:pt x="325" y="2838"/>
                </a:lnTo>
                <a:lnTo>
                  <a:pt x="298" y="2838"/>
                </a:lnTo>
                <a:lnTo>
                  <a:pt x="298" y="0"/>
                </a:lnTo>
                <a:close/>
                <a:moveTo>
                  <a:pt x="325" y="0"/>
                </a:moveTo>
                <a:lnTo>
                  <a:pt x="356" y="0"/>
                </a:lnTo>
                <a:lnTo>
                  <a:pt x="356" y="2838"/>
                </a:lnTo>
                <a:lnTo>
                  <a:pt x="325" y="2838"/>
                </a:lnTo>
                <a:lnTo>
                  <a:pt x="325" y="0"/>
                </a:lnTo>
                <a:close/>
                <a:moveTo>
                  <a:pt x="356" y="0"/>
                </a:moveTo>
                <a:lnTo>
                  <a:pt x="387" y="0"/>
                </a:lnTo>
                <a:lnTo>
                  <a:pt x="387" y="2838"/>
                </a:lnTo>
                <a:lnTo>
                  <a:pt x="356" y="2838"/>
                </a:lnTo>
                <a:lnTo>
                  <a:pt x="356" y="0"/>
                </a:lnTo>
                <a:close/>
                <a:moveTo>
                  <a:pt x="387" y="0"/>
                </a:moveTo>
                <a:lnTo>
                  <a:pt x="414" y="0"/>
                </a:lnTo>
                <a:lnTo>
                  <a:pt x="414" y="2838"/>
                </a:lnTo>
                <a:lnTo>
                  <a:pt x="387" y="2838"/>
                </a:lnTo>
                <a:lnTo>
                  <a:pt x="387" y="0"/>
                </a:lnTo>
                <a:close/>
                <a:moveTo>
                  <a:pt x="414" y="0"/>
                </a:moveTo>
                <a:lnTo>
                  <a:pt x="444" y="0"/>
                </a:lnTo>
                <a:lnTo>
                  <a:pt x="444" y="2838"/>
                </a:lnTo>
                <a:lnTo>
                  <a:pt x="414" y="2838"/>
                </a:lnTo>
                <a:lnTo>
                  <a:pt x="414" y="0"/>
                </a:lnTo>
                <a:close/>
                <a:moveTo>
                  <a:pt x="444" y="0"/>
                </a:moveTo>
                <a:lnTo>
                  <a:pt x="475" y="0"/>
                </a:lnTo>
                <a:lnTo>
                  <a:pt x="475" y="2838"/>
                </a:lnTo>
                <a:lnTo>
                  <a:pt x="444" y="2838"/>
                </a:lnTo>
                <a:lnTo>
                  <a:pt x="444" y="0"/>
                </a:lnTo>
                <a:close/>
                <a:moveTo>
                  <a:pt x="475" y="0"/>
                </a:moveTo>
                <a:lnTo>
                  <a:pt x="502" y="0"/>
                </a:lnTo>
                <a:lnTo>
                  <a:pt x="502" y="2838"/>
                </a:lnTo>
                <a:lnTo>
                  <a:pt x="475" y="2838"/>
                </a:lnTo>
                <a:lnTo>
                  <a:pt x="475" y="0"/>
                </a:lnTo>
                <a:close/>
                <a:moveTo>
                  <a:pt x="502" y="0"/>
                </a:moveTo>
                <a:lnTo>
                  <a:pt x="533" y="0"/>
                </a:lnTo>
                <a:lnTo>
                  <a:pt x="533" y="2838"/>
                </a:lnTo>
                <a:lnTo>
                  <a:pt x="502" y="2838"/>
                </a:lnTo>
                <a:lnTo>
                  <a:pt x="502" y="0"/>
                </a:lnTo>
                <a:close/>
                <a:moveTo>
                  <a:pt x="533" y="0"/>
                </a:moveTo>
                <a:lnTo>
                  <a:pt x="564" y="0"/>
                </a:lnTo>
                <a:lnTo>
                  <a:pt x="564" y="2838"/>
                </a:lnTo>
                <a:lnTo>
                  <a:pt x="533" y="2838"/>
                </a:lnTo>
                <a:lnTo>
                  <a:pt x="53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 flipV="1">
            <a:off x="8540751" y="1573213"/>
            <a:ext cx="0" cy="4513263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V="1">
            <a:off x="758826" y="1573213"/>
            <a:ext cx="0" cy="4513263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1"/>
          <p:cNvSpPr>
            <a:spLocks noEditPoints="1"/>
          </p:cNvSpPr>
          <p:nvPr/>
        </p:nvSpPr>
        <p:spPr bwMode="auto">
          <a:xfrm>
            <a:off x="715963" y="1573213"/>
            <a:ext cx="42863" cy="4513263"/>
          </a:xfrm>
          <a:custGeom>
            <a:avLst/>
            <a:gdLst>
              <a:gd name="T0" fmla="*/ 0 w 27"/>
              <a:gd name="T1" fmla="*/ 2843 h 2843"/>
              <a:gd name="T2" fmla="*/ 27 w 27"/>
              <a:gd name="T3" fmla="*/ 2843 h 2843"/>
              <a:gd name="T4" fmla="*/ 0 w 27"/>
              <a:gd name="T5" fmla="*/ 2368 h 2843"/>
              <a:gd name="T6" fmla="*/ 27 w 27"/>
              <a:gd name="T7" fmla="*/ 2368 h 2843"/>
              <a:gd name="T8" fmla="*/ 0 w 27"/>
              <a:gd name="T9" fmla="*/ 1897 h 2843"/>
              <a:gd name="T10" fmla="*/ 27 w 27"/>
              <a:gd name="T11" fmla="*/ 1897 h 2843"/>
              <a:gd name="T12" fmla="*/ 0 w 27"/>
              <a:gd name="T13" fmla="*/ 1422 h 2843"/>
              <a:gd name="T14" fmla="*/ 27 w 27"/>
              <a:gd name="T15" fmla="*/ 1422 h 2843"/>
              <a:gd name="T16" fmla="*/ 0 w 27"/>
              <a:gd name="T17" fmla="*/ 951 h 2843"/>
              <a:gd name="T18" fmla="*/ 27 w 27"/>
              <a:gd name="T19" fmla="*/ 951 h 2843"/>
              <a:gd name="T20" fmla="*/ 0 w 27"/>
              <a:gd name="T21" fmla="*/ 476 h 2843"/>
              <a:gd name="T22" fmla="*/ 27 w 27"/>
              <a:gd name="T23" fmla="*/ 476 h 2843"/>
              <a:gd name="T24" fmla="*/ 0 w 27"/>
              <a:gd name="T25" fmla="*/ 0 h 2843"/>
              <a:gd name="T26" fmla="*/ 27 w 27"/>
              <a:gd name="T27" fmla="*/ 0 h 2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43">
                <a:moveTo>
                  <a:pt x="0" y="2843"/>
                </a:moveTo>
                <a:lnTo>
                  <a:pt x="27" y="2843"/>
                </a:lnTo>
                <a:moveTo>
                  <a:pt x="0" y="2368"/>
                </a:moveTo>
                <a:lnTo>
                  <a:pt x="27" y="2368"/>
                </a:lnTo>
                <a:moveTo>
                  <a:pt x="0" y="1897"/>
                </a:moveTo>
                <a:lnTo>
                  <a:pt x="27" y="1897"/>
                </a:lnTo>
                <a:moveTo>
                  <a:pt x="0" y="1422"/>
                </a:moveTo>
                <a:lnTo>
                  <a:pt x="27" y="1422"/>
                </a:lnTo>
                <a:moveTo>
                  <a:pt x="0" y="951"/>
                </a:moveTo>
                <a:lnTo>
                  <a:pt x="27" y="951"/>
                </a:lnTo>
                <a:moveTo>
                  <a:pt x="0" y="476"/>
                </a:moveTo>
                <a:lnTo>
                  <a:pt x="27" y="476"/>
                </a:lnTo>
                <a:moveTo>
                  <a:pt x="0" y="0"/>
                </a:moveTo>
                <a:lnTo>
                  <a:pt x="27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758826" y="6086475"/>
            <a:ext cx="77819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3"/>
          <p:cNvSpPr>
            <a:spLocks noEditPoints="1"/>
          </p:cNvSpPr>
          <p:nvPr/>
        </p:nvSpPr>
        <p:spPr bwMode="auto">
          <a:xfrm>
            <a:off x="758826" y="6086475"/>
            <a:ext cx="7358063" cy="49213"/>
          </a:xfrm>
          <a:custGeom>
            <a:avLst/>
            <a:gdLst>
              <a:gd name="T0" fmla="*/ 0 w 4635"/>
              <a:gd name="T1" fmla="*/ 0 h 31"/>
              <a:gd name="T2" fmla="*/ 0 w 4635"/>
              <a:gd name="T3" fmla="*/ 31 h 31"/>
              <a:gd name="T4" fmla="*/ 359 w 4635"/>
              <a:gd name="T5" fmla="*/ 0 h 31"/>
              <a:gd name="T6" fmla="*/ 359 w 4635"/>
              <a:gd name="T7" fmla="*/ 31 h 31"/>
              <a:gd name="T8" fmla="*/ 714 w 4635"/>
              <a:gd name="T9" fmla="*/ 0 h 31"/>
              <a:gd name="T10" fmla="*/ 714 w 4635"/>
              <a:gd name="T11" fmla="*/ 31 h 31"/>
              <a:gd name="T12" fmla="*/ 1070 w 4635"/>
              <a:gd name="T13" fmla="*/ 0 h 31"/>
              <a:gd name="T14" fmla="*/ 1070 w 4635"/>
              <a:gd name="T15" fmla="*/ 31 h 31"/>
              <a:gd name="T16" fmla="*/ 1429 w 4635"/>
              <a:gd name="T17" fmla="*/ 0 h 31"/>
              <a:gd name="T18" fmla="*/ 1429 w 4635"/>
              <a:gd name="T19" fmla="*/ 31 h 31"/>
              <a:gd name="T20" fmla="*/ 1784 w 4635"/>
              <a:gd name="T21" fmla="*/ 0 h 31"/>
              <a:gd name="T22" fmla="*/ 1784 w 4635"/>
              <a:gd name="T23" fmla="*/ 31 h 31"/>
              <a:gd name="T24" fmla="*/ 2140 w 4635"/>
              <a:gd name="T25" fmla="*/ 0 h 31"/>
              <a:gd name="T26" fmla="*/ 2140 w 4635"/>
              <a:gd name="T27" fmla="*/ 31 h 31"/>
              <a:gd name="T28" fmla="*/ 2495 w 4635"/>
              <a:gd name="T29" fmla="*/ 0 h 31"/>
              <a:gd name="T30" fmla="*/ 2495 w 4635"/>
              <a:gd name="T31" fmla="*/ 31 h 31"/>
              <a:gd name="T32" fmla="*/ 2854 w 4635"/>
              <a:gd name="T33" fmla="*/ 0 h 31"/>
              <a:gd name="T34" fmla="*/ 2854 w 4635"/>
              <a:gd name="T35" fmla="*/ 31 h 31"/>
              <a:gd name="T36" fmla="*/ 3210 w 4635"/>
              <a:gd name="T37" fmla="*/ 0 h 31"/>
              <a:gd name="T38" fmla="*/ 3210 w 4635"/>
              <a:gd name="T39" fmla="*/ 31 h 31"/>
              <a:gd name="T40" fmla="*/ 3565 w 4635"/>
              <a:gd name="T41" fmla="*/ 0 h 31"/>
              <a:gd name="T42" fmla="*/ 3565 w 4635"/>
              <a:gd name="T43" fmla="*/ 31 h 31"/>
              <a:gd name="T44" fmla="*/ 3924 w 4635"/>
              <a:gd name="T45" fmla="*/ 0 h 31"/>
              <a:gd name="T46" fmla="*/ 3924 w 4635"/>
              <a:gd name="T47" fmla="*/ 31 h 31"/>
              <a:gd name="T48" fmla="*/ 4280 w 4635"/>
              <a:gd name="T49" fmla="*/ 0 h 31"/>
              <a:gd name="T50" fmla="*/ 4280 w 4635"/>
              <a:gd name="T51" fmla="*/ 31 h 31"/>
              <a:gd name="T52" fmla="*/ 4635 w 4635"/>
              <a:gd name="T53" fmla="*/ 0 h 31"/>
              <a:gd name="T54" fmla="*/ 4635 w 4635"/>
              <a:gd name="T5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35" h="31">
                <a:moveTo>
                  <a:pt x="0" y="0"/>
                </a:moveTo>
                <a:lnTo>
                  <a:pt x="0" y="31"/>
                </a:lnTo>
                <a:moveTo>
                  <a:pt x="359" y="0"/>
                </a:moveTo>
                <a:lnTo>
                  <a:pt x="359" y="31"/>
                </a:lnTo>
                <a:moveTo>
                  <a:pt x="714" y="0"/>
                </a:moveTo>
                <a:lnTo>
                  <a:pt x="714" y="31"/>
                </a:lnTo>
                <a:moveTo>
                  <a:pt x="1070" y="0"/>
                </a:moveTo>
                <a:lnTo>
                  <a:pt x="1070" y="31"/>
                </a:lnTo>
                <a:moveTo>
                  <a:pt x="1429" y="0"/>
                </a:moveTo>
                <a:lnTo>
                  <a:pt x="1429" y="31"/>
                </a:lnTo>
                <a:moveTo>
                  <a:pt x="1784" y="0"/>
                </a:moveTo>
                <a:lnTo>
                  <a:pt x="1784" y="31"/>
                </a:lnTo>
                <a:moveTo>
                  <a:pt x="2140" y="0"/>
                </a:moveTo>
                <a:lnTo>
                  <a:pt x="2140" y="31"/>
                </a:lnTo>
                <a:moveTo>
                  <a:pt x="2495" y="0"/>
                </a:moveTo>
                <a:lnTo>
                  <a:pt x="2495" y="31"/>
                </a:lnTo>
                <a:moveTo>
                  <a:pt x="2854" y="0"/>
                </a:moveTo>
                <a:lnTo>
                  <a:pt x="2854" y="31"/>
                </a:lnTo>
                <a:moveTo>
                  <a:pt x="3210" y="0"/>
                </a:moveTo>
                <a:lnTo>
                  <a:pt x="3210" y="31"/>
                </a:lnTo>
                <a:moveTo>
                  <a:pt x="3565" y="0"/>
                </a:moveTo>
                <a:lnTo>
                  <a:pt x="3565" y="31"/>
                </a:lnTo>
                <a:moveTo>
                  <a:pt x="3924" y="0"/>
                </a:moveTo>
                <a:lnTo>
                  <a:pt x="3924" y="31"/>
                </a:lnTo>
                <a:moveTo>
                  <a:pt x="4280" y="0"/>
                </a:moveTo>
                <a:lnTo>
                  <a:pt x="4280" y="31"/>
                </a:lnTo>
                <a:moveTo>
                  <a:pt x="4635" y="0"/>
                </a:moveTo>
                <a:lnTo>
                  <a:pt x="4635" y="3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877888" y="3932238"/>
            <a:ext cx="7499350" cy="1684338"/>
          </a:xfrm>
          <a:custGeom>
            <a:avLst/>
            <a:gdLst>
              <a:gd name="T0" fmla="*/ 58 w 4724"/>
              <a:gd name="T1" fmla="*/ 657 h 1061"/>
              <a:gd name="T2" fmla="*/ 151 w 4724"/>
              <a:gd name="T3" fmla="*/ 631 h 1061"/>
              <a:gd name="T4" fmla="*/ 239 w 4724"/>
              <a:gd name="T5" fmla="*/ 608 h 1061"/>
              <a:gd name="T6" fmla="*/ 328 w 4724"/>
              <a:gd name="T7" fmla="*/ 511 h 1061"/>
              <a:gd name="T8" fmla="*/ 417 w 4724"/>
              <a:gd name="T9" fmla="*/ 457 h 1061"/>
              <a:gd name="T10" fmla="*/ 506 w 4724"/>
              <a:gd name="T11" fmla="*/ 426 h 1061"/>
              <a:gd name="T12" fmla="*/ 595 w 4724"/>
              <a:gd name="T13" fmla="*/ 440 h 1061"/>
              <a:gd name="T14" fmla="*/ 684 w 4724"/>
              <a:gd name="T15" fmla="*/ 369 h 1061"/>
              <a:gd name="T16" fmla="*/ 772 w 4724"/>
              <a:gd name="T17" fmla="*/ 382 h 1061"/>
              <a:gd name="T18" fmla="*/ 861 w 4724"/>
              <a:gd name="T19" fmla="*/ 440 h 1061"/>
              <a:gd name="T20" fmla="*/ 950 w 4724"/>
              <a:gd name="T21" fmla="*/ 520 h 1061"/>
              <a:gd name="T22" fmla="*/ 1039 w 4724"/>
              <a:gd name="T23" fmla="*/ 719 h 1061"/>
              <a:gd name="T24" fmla="*/ 1128 w 4724"/>
              <a:gd name="T25" fmla="*/ 879 h 1061"/>
              <a:gd name="T26" fmla="*/ 1217 w 4724"/>
              <a:gd name="T27" fmla="*/ 990 h 1061"/>
              <a:gd name="T28" fmla="*/ 1306 w 4724"/>
              <a:gd name="T29" fmla="*/ 1039 h 1061"/>
              <a:gd name="T30" fmla="*/ 1398 w 4724"/>
              <a:gd name="T31" fmla="*/ 1061 h 1061"/>
              <a:gd name="T32" fmla="*/ 1487 w 4724"/>
              <a:gd name="T33" fmla="*/ 1035 h 1061"/>
              <a:gd name="T34" fmla="*/ 1576 w 4724"/>
              <a:gd name="T35" fmla="*/ 1013 h 1061"/>
              <a:gd name="T36" fmla="*/ 1665 w 4724"/>
              <a:gd name="T37" fmla="*/ 955 h 1061"/>
              <a:gd name="T38" fmla="*/ 1754 w 4724"/>
              <a:gd name="T39" fmla="*/ 884 h 1061"/>
              <a:gd name="T40" fmla="*/ 1842 w 4724"/>
              <a:gd name="T41" fmla="*/ 844 h 1061"/>
              <a:gd name="T42" fmla="*/ 1931 w 4724"/>
              <a:gd name="T43" fmla="*/ 817 h 1061"/>
              <a:gd name="T44" fmla="*/ 2020 w 4724"/>
              <a:gd name="T45" fmla="*/ 795 h 1061"/>
              <a:gd name="T46" fmla="*/ 2109 w 4724"/>
              <a:gd name="T47" fmla="*/ 751 h 1061"/>
              <a:gd name="T48" fmla="*/ 2198 w 4724"/>
              <a:gd name="T49" fmla="*/ 715 h 1061"/>
              <a:gd name="T50" fmla="*/ 2287 w 4724"/>
              <a:gd name="T51" fmla="*/ 737 h 1061"/>
              <a:gd name="T52" fmla="*/ 2376 w 4724"/>
              <a:gd name="T53" fmla="*/ 719 h 1061"/>
              <a:gd name="T54" fmla="*/ 2464 w 4724"/>
              <a:gd name="T55" fmla="*/ 688 h 1061"/>
              <a:gd name="T56" fmla="*/ 2553 w 4724"/>
              <a:gd name="T57" fmla="*/ 671 h 1061"/>
              <a:gd name="T58" fmla="*/ 2646 w 4724"/>
              <a:gd name="T59" fmla="*/ 657 h 1061"/>
              <a:gd name="T60" fmla="*/ 2735 w 4724"/>
              <a:gd name="T61" fmla="*/ 626 h 1061"/>
              <a:gd name="T62" fmla="*/ 2824 w 4724"/>
              <a:gd name="T63" fmla="*/ 600 h 1061"/>
              <a:gd name="T64" fmla="*/ 2913 w 4724"/>
              <a:gd name="T65" fmla="*/ 546 h 1061"/>
              <a:gd name="T66" fmla="*/ 3001 w 4724"/>
              <a:gd name="T67" fmla="*/ 497 h 1061"/>
              <a:gd name="T68" fmla="*/ 3090 w 4724"/>
              <a:gd name="T69" fmla="*/ 453 h 1061"/>
              <a:gd name="T70" fmla="*/ 3179 w 4724"/>
              <a:gd name="T71" fmla="*/ 400 h 1061"/>
              <a:gd name="T72" fmla="*/ 3268 w 4724"/>
              <a:gd name="T73" fmla="*/ 369 h 1061"/>
              <a:gd name="T74" fmla="*/ 3357 w 4724"/>
              <a:gd name="T75" fmla="*/ 320 h 1061"/>
              <a:gd name="T76" fmla="*/ 3446 w 4724"/>
              <a:gd name="T77" fmla="*/ 297 h 1061"/>
              <a:gd name="T78" fmla="*/ 3534 w 4724"/>
              <a:gd name="T79" fmla="*/ 306 h 1061"/>
              <a:gd name="T80" fmla="*/ 3623 w 4724"/>
              <a:gd name="T81" fmla="*/ 271 h 1061"/>
              <a:gd name="T82" fmla="*/ 3712 w 4724"/>
              <a:gd name="T83" fmla="*/ 280 h 1061"/>
              <a:gd name="T84" fmla="*/ 3805 w 4724"/>
              <a:gd name="T85" fmla="*/ 262 h 1061"/>
              <a:gd name="T86" fmla="*/ 3894 w 4724"/>
              <a:gd name="T87" fmla="*/ 213 h 1061"/>
              <a:gd name="T88" fmla="*/ 3983 w 4724"/>
              <a:gd name="T89" fmla="*/ 209 h 1061"/>
              <a:gd name="T90" fmla="*/ 4071 w 4724"/>
              <a:gd name="T91" fmla="*/ 191 h 1061"/>
              <a:gd name="T92" fmla="*/ 4160 w 4724"/>
              <a:gd name="T93" fmla="*/ 169 h 1061"/>
              <a:gd name="T94" fmla="*/ 4249 w 4724"/>
              <a:gd name="T95" fmla="*/ 164 h 1061"/>
              <a:gd name="T96" fmla="*/ 4338 w 4724"/>
              <a:gd name="T97" fmla="*/ 142 h 1061"/>
              <a:gd name="T98" fmla="*/ 4427 w 4724"/>
              <a:gd name="T99" fmla="*/ 129 h 1061"/>
              <a:gd name="T100" fmla="*/ 4516 w 4724"/>
              <a:gd name="T101" fmla="*/ 98 h 1061"/>
              <a:gd name="T102" fmla="*/ 4604 w 4724"/>
              <a:gd name="T103" fmla="*/ 31 h 1061"/>
              <a:gd name="T104" fmla="*/ 4693 w 4724"/>
              <a:gd name="T105" fmla="*/ 31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24" h="1061">
                <a:moveTo>
                  <a:pt x="0" y="671"/>
                </a:moveTo>
                <a:lnTo>
                  <a:pt x="31" y="662"/>
                </a:lnTo>
                <a:lnTo>
                  <a:pt x="58" y="657"/>
                </a:lnTo>
                <a:lnTo>
                  <a:pt x="89" y="648"/>
                </a:lnTo>
                <a:lnTo>
                  <a:pt x="120" y="639"/>
                </a:lnTo>
                <a:lnTo>
                  <a:pt x="151" y="631"/>
                </a:lnTo>
                <a:lnTo>
                  <a:pt x="178" y="635"/>
                </a:lnTo>
                <a:lnTo>
                  <a:pt x="208" y="626"/>
                </a:lnTo>
                <a:lnTo>
                  <a:pt x="239" y="608"/>
                </a:lnTo>
                <a:lnTo>
                  <a:pt x="266" y="582"/>
                </a:lnTo>
                <a:lnTo>
                  <a:pt x="297" y="542"/>
                </a:lnTo>
                <a:lnTo>
                  <a:pt x="328" y="511"/>
                </a:lnTo>
                <a:lnTo>
                  <a:pt x="355" y="480"/>
                </a:lnTo>
                <a:lnTo>
                  <a:pt x="386" y="471"/>
                </a:lnTo>
                <a:lnTo>
                  <a:pt x="417" y="457"/>
                </a:lnTo>
                <a:lnTo>
                  <a:pt x="444" y="444"/>
                </a:lnTo>
                <a:lnTo>
                  <a:pt x="475" y="431"/>
                </a:lnTo>
                <a:lnTo>
                  <a:pt x="506" y="426"/>
                </a:lnTo>
                <a:lnTo>
                  <a:pt x="537" y="448"/>
                </a:lnTo>
                <a:lnTo>
                  <a:pt x="564" y="453"/>
                </a:lnTo>
                <a:lnTo>
                  <a:pt x="595" y="440"/>
                </a:lnTo>
                <a:lnTo>
                  <a:pt x="626" y="409"/>
                </a:lnTo>
                <a:lnTo>
                  <a:pt x="653" y="382"/>
                </a:lnTo>
                <a:lnTo>
                  <a:pt x="684" y="369"/>
                </a:lnTo>
                <a:lnTo>
                  <a:pt x="715" y="364"/>
                </a:lnTo>
                <a:lnTo>
                  <a:pt x="742" y="373"/>
                </a:lnTo>
                <a:lnTo>
                  <a:pt x="772" y="382"/>
                </a:lnTo>
                <a:lnTo>
                  <a:pt x="803" y="400"/>
                </a:lnTo>
                <a:lnTo>
                  <a:pt x="830" y="422"/>
                </a:lnTo>
                <a:lnTo>
                  <a:pt x="861" y="440"/>
                </a:lnTo>
                <a:lnTo>
                  <a:pt x="892" y="462"/>
                </a:lnTo>
                <a:lnTo>
                  <a:pt x="919" y="484"/>
                </a:lnTo>
                <a:lnTo>
                  <a:pt x="950" y="520"/>
                </a:lnTo>
                <a:lnTo>
                  <a:pt x="981" y="564"/>
                </a:lnTo>
                <a:lnTo>
                  <a:pt x="1012" y="648"/>
                </a:lnTo>
                <a:lnTo>
                  <a:pt x="1039" y="719"/>
                </a:lnTo>
                <a:lnTo>
                  <a:pt x="1070" y="790"/>
                </a:lnTo>
                <a:lnTo>
                  <a:pt x="1101" y="835"/>
                </a:lnTo>
                <a:lnTo>
                  <a:pt x="1128" y="879"/>
                </a:lnTo>
                <a:lnTo>
                  <a:pt x="1159" y="919"/>
                </a:lnTo>
                <a:lnTo>
                  <a:pt x="1190" y="955"/>
                </a:lnTo>
                <a:lnTo>
                  <a:pt x="1217" y="990"/>
                </a:lnTo>
                <a:lnTo>
                  <a:pt x="1248" y="1008"/>
                </a:lnTo>
                <a:lnTo>
                  <a:pt x="1279" y="1021"/>
                </a:lnTo>
                <a:lnTo>
                  <a:pt x="1306" y="1039"/>
                </a:lnTo>
                <a:lnTo>
                  <a:pt x="1336" y="1061"/>
                </a:lnTo>
                <a:lnTo>
                  <a:pt x="1367" y="1061"/>
                </a:lnTo>
                <a:lnTo>
                  <a:pt x="1398" y="1061"/>
                </a:lnTo>
                <a:lnTo>
                  <a:pt x="1425" y="1044"/>
                </a:lnTo>
                <a:lnTo>
                  <a:pt x="1456" y="1035"/>
                </a:lnTo>
                <a:lnTo>
                  <a:pt x="1487" y="1035"/>
                </a:lnTo>
                <a:lnTo>
                  <a:pt x="1514" y="1030"/>
                </a:lnTo>
                <a:lnTo>
                  <a:pt x="1545" y="1026"/>
                </a:lnTo>
                <a:lnTo>
                  <a:pt x="1576" y="1013"/>
                </a:lnTo>
                <a:lnTo>
                  <a:pt x="1603" y="995"/>
                </a:lnTo>
                <a:lnTo>
                  <a:pt x="1634" y="973"/>
                </a:lnTo>
                <a:lnTo>
                  <a:pt x="1665" y="955"/>
                </a:lnTo>
                <a:lnTo>
                  <a:pt x="1692" y="946"/>
                </a:lnTo>
                <a:lnTo>
                  <a:pt x="1723" y="919"/>
                </a:lnTo>
                <a:lnTo>
                  <a:pt x="1754" y="884"/>
                </a:lnTo>
                <a:lnTo>
                  <a:pt x="1785" y="857"/>
                </a:lnTo>
                <a:lnTo>
                  <a:pt x="1812" y="844"/>
                </a:lnTo>
                <a:lnTo>
                  <a:pt x="1842" y="844"/>
                </a:lnTo>
                <a:lnTo>
                  <a:pt x="1873" y="830"/>
                </a:lnTo>
                <a:lnTo>
                  <a:pt x="1900" y="826"/>
                </a:lnTo>
                <a:lnTo>
                  <a:pt x="1931" y="817"/>
                </a:lnTo>
                <a:lnTo>
                  <a:pt x="1962" y="795"/>
                </a:lnTo>
                <a:lnTo>
                  <a:pt x="1989" y="799"/>
                </a:lnTo>
                <a:lnTo>
                  <a:pt x="2020" y="795"/>
                </a:lnTo>
                <a:lnTo>
                  <a:pt x="2051" y="804"/>
                </a:lnTo>
                <a:lnTo>
                  <a:pt x="2078" y="782"/>
                </a:lnTo>
                <a:lnTo>
                  <a:pt x="2109" y="751"/>
                </a:lnTo>
                <a:lnTo>
                  <a:pt x="2140" y="715"/>
                </a:lnTo>
                <a:lnTo>
                  <a:pt x="2171" y="711"/>
                </a:lnTo>
                <a:lnTo>
                  <a:pt x="2198" y="715"/>
                </a:lnTo>
                <a:lnTo>
                  <a:pt x="2229" y="733"/>
                </a:lnTo>
                <a:lnTo>
                  <a:pt x="2260" y="742"/>
                </a:lnTo>
                <a:lnTo>
                  <a:pt x="2287" y="737"/>
                </a:lnTo>
                <a:lnTo>
                  <a:pt x="2318" y="728"/>
                </a:lnTo>
                <a:lnTo>
                  <a:pt x="2349" y="715"/>
                </a:lnTo>
                <a:lnTo>
                  <a:pt x="2376" y="719"/>
                </a:lnTo>
                <a:lnTo>
                  <a:pt x="2406" y="702"/>
                </a:lnTo>
                <a:lnTo>
                  <a:pt x="2437" y="697"/>
                </a:lnTo>
                <a:lnTo>
                  <a:pt x="2464" y="688"/>
                </a:lnTo>
                <a:lnTo>
                  <a:pt x="2495" y="688"/>
                </a:lnTo>
                <a:lnTo>
                  <a:pt x="2526" y="675"/>
                </a:lnTo>
                <a:lnTo>
                  <a:pt x="2553" y="671"/>
                </a:lnTo>
                <a:lnTo>
                  <a:pt x="2584" y="671"/>
                </a:lnTo>
                <a:lnTo>
                  <a:pt x="2615" y="666"/>
                </a:lnTo>
                <a:lnTo>
                  <a:pt x="2646" y="657"/>
                </a:lnTo>
                <a:lnTo>
                  <a:pt x="2673" y="648"/>
                </a:lnTo>
                <a:lnTo>
                  <a:pt x="2704" y="639"/>
                </a:lnTo>
                <a:lnTo>
                  <a:pt x="2735" y="626"/>
                </a:lnTo>
                <a:lnTo>
                  <a:pt x="2762" y="622"/>
                </a:lnTo>
                <a:lnTo>
                  <a:pt x="2793" y="608"/>
                </a:lnTo>
                <a:lnTo>
                  <a:pt x="2824" y="600"/>
                </a:lnTo>
                <a:lnTo>
                  <a:pt x="2851" y="582"/>
                </a:lnTo>
                <a:lnTo>
                  <a:pt x="2882" y="568"/>
                </a:lnTo>
                <a:lnTo>
                  <a:pt x="2913" y="546"/>
                </a:lnTo>
                <a:lnTo>
                  <a:pt x="2940" y="533"/>
                </a:lnTo>
                <a:lnTo>
                  <a:pt x="2970" y="515"/>
                </a:lnTo>
                <a:lnTo>
                  <a:pt x="3001" y="497"/>
                </a:lnTo>
                <a:lnTo>
                  <a:pt x="3032" y="480"/>
                </a:lnTo>
                <a:lnTo>
                  <a:pt x="3059" y="466"/>
                </a:lnTo>
                <a:lnTo>
                  <a:pt x="3090" y="453"/>
                </a:lnTo>
                <a:lnTo>
                  <a:pt x="3121" y="422"/>
                </a:lnTo>
                <a:lnTo>
                  <a:pt x="3148" y="404"/>
                </a:lnTo>
                <a:lnTo>
                  <a:pt x="3179" y="400"/>
                </a:lnTo>
                <a:lnTo>
                  <a:pt x="3210" y="404"/>
                </a:lnTo>
                <a:lnTo>
                  <a:pt x="3237" y="391"/>
                </a:lnTo>
                <a:lnTo>
                  <a:pt x="3268" y="369"/>
                </a:lnTo>
                <a:lnTo>
                  <a:pt x="3299" y="351"/>
                </a:lnTo>
                <a:lnTo>
                  <a:pt x="3326" y="337"/>
                </a:lnTo>
                <a:lnTo>
                  <a:pt x="3357" y="320"/>
                </a:lnTo>
                <a:lnTo>
                  <a:pt x="3388" y="306"/>
                </a:lnTo>
                <a:lnTo>
                  <a:pt x="3419" y="297"/>
                </a:lnTo>
                <a:lnTo>
                  <a:pt x="3446" y="297"/>
                </a:lnTo>
                <a:lnTo>
                  <a:pt x="3477" y="293"/>
                </a:lnTo>
                <a:lnTo>
                  <a:pt x="3507" y="302"/>
                </a:lnTo>
                <a:lnTo>
                  <a:pt x="3534" y="306"/>
                </a:lnTo>
                <a:lnTo>
                  <a:pt x="3565" y="293"/>
                </a:lnTo>
                <a:lnTo>
                  <a:pt x="3596" y="271"/>
                </a:lnTo>
                <a:lnTo>
                  <a:pt x="3623" y="271"/>
                </a:lnTo>
                <a:lnTo>
                  <a:pt x="3654" y="284"/>
                </a:lnTo>
                <a:lnTo>
                  <a:pt x="3685" y="293"/>
                </a:lnTo>
                <a:lnTo>
                  <a:pt x="3712" y="280"/>
                </a:lnTo>
                <a:lnTo>
                  <a:pt x="3743" y="271"/>
                </a:lnTo>
                <a:lnTo>
                  <a:pt x="3774" y="266"/>
                </a:lnTo>
                <a:lnTo>
                  <a:pt x="3805" y="262"/>
                </a:lnTo>
                <a:lnTo>
                  <a:pt x="3832" y="249"/>
                </a:lnTo>
                <a:lnTo>
                  <a:pt x="3863" y="235"/>
                </a:lnTo>
                <a:lnTo>
                  <a:pt x="3894" y="213"/>
                </a:lnTo>
                <a:lnTo>
                  <a:pt x="3921" y="209"/>
                </a:lnTo>
                <a:lnTo>
                  <a:pt x="3952" y="209"/>
                </a:lnTo>
                <a:lnTo>
                  <a:pt x="3983" y="209"/>
                </a:lnTo>
                <a:lnTo>
                  <a:pt x="4010" y="195"/>
                </a:lnTo>
                <a:lnTo>
                  <a:pt x="4040" y="191"/>
                </a:lnTo>
                <a:lnTo>
                  <a:pt x="4071" y="191"/>
                </a:lnTo>
                <a:lnTo>
                  <a:pt x="4098" y="186"/>
                </a:lnTo>
                <a:lnTo>
                  <a:pt x="4129" y="182"/>
                </a:lnTo>
                <a:lnTo>
                  <a:pt x="4160" y="169"/>
                </a:lnTo>
                <a:lnTo>
                  <a:pt x="4191" y="169"/>
                </a:lnTo>
                <a:lnTo>
                  <a:pt x="4218" y="169"/>
                </a:lnTo>
                <a:lnTo>
                  <a:pt x="4249" y="164"/>
                </a:lnTo>
                <a:lnTo>
                  <a:pt x="4280" y="151"/>
                </a:lnTo>
                <a:lnTo>
                  <a:pt x="4307" y="142"/>
                </a:lnTo>
                <a:lnTo>
                  <a:pt x="4338" y="142"/>
                </a:lnTo>
                <a:lnTo>
                  <a:pt x="4369" y="142"/>
                </a:lnTo>
                <a:lnTo>
                  <a:pt x="4396" y="138"/>
                </a:lnTo>
                <a:lnTo>
                  <a:pt x="4427" y="129"/>
                </a:lnTo>
                <a:lnTo>
                  <a:pt x="4458" y="129"/>
                </a:lnTo>
                <a:lnTo>
                  <a:pt x="4485" y="111"/>
                </a:lnTo>
                <a:lnTo>
                  <a:pt x="4516" y="98"/>
                </a:lnTo>
                <a:lnTo>
                  <a:pt x="4547" y="80"/>
                </a:lnTo>
                <a:lnTo>
                  <a:pt x="4574" y="58"/>
                </a:lnTo>
                <a:lnTo>
                  <a:pt x="4604" y="31"/>
                </a:lnTo>
                <a:lnTo>
                  <a:pt x="4635" y="0"/>
                </a:lnTo>
                <a:lnTo>
                  <a:pt x="4666" y="4"/>
                </a:lnTo>
                <a:lnTo>
                  <a:pt x="4693" y="31"/>
                </a:lnTo>
                <a:lnTo>
                  <a:pt x="4724" y="67"/>
                </a:lnTo>
              </a:path>
            </a:pathLst>
          </a:custGeom>
          <a:noFill/>
          <a:ln w="41275" cap="rnd">
            <a:solidFill>
              <a:srgbClr val="295B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5"/>
          <p:cNvSpPr>
            <a:spLocks/>
          </p:cNvSpPr>
          <p:nvPr/>
        </p:nvSpPr>
        <p:spPr bwMode="auto">
          <a:xfrm>
            <a:off x="877888" y="4256088"/>
            <a:ext cx="7499350" cy="1423988"/>
          </a:xfrm>
          <a:custGeom>
            <a:avLst/>
            <a:gdLst>
              <a:gd name="T0" fmla="*/ 58 w 4724"/>
              <a:gd name="T1" fmla="*/ 538 h 897"/>
              <a:gd name="T2" fmla="*/ 151 w 4724"/>
              <a:gd name="T3" fmla="*/ 511 h 897"/>
              <a:gd name="T4" fmla="*/ 239 w 4724"/>
              <a:gd name="T5" fmla="*/ 391 h 897"/>
              <a:gd name="T6" fmla="*/ 328 w 4724"/>
              <a:gd name="T7" fmla="*/ 324 h 897"/>
              <a:gd name="T8" fmla="*/ 417 w 4724"/>
              <a:gd name="T9" fmla="*/ 347 h 897"/>
              <a:gd name="T10" fmla="*/ 506 w 4724"/>
              <a:gd name="T11" fmla="*/ 262 h 897"/>
              <a:gd name="T12" fmla="*/ 595 w 4724"/>
              <a:gd name="T13" fmla="*/ 218 h 897"/>
              <a:gd name="T14" fmla="*/ 684 w 4724"/>
              <a:gd name="T15" fmla="*/ 280 h 897"/>
              <a:gd name="T16" fmla="*/ 772 w 4724"/>
              <a:gd name="T17" fmla="*/ 293 h 897"/>
              <a:gd name="T18" fmla="*/ 861 w 4724"/>
              <a:gd name="T19" fmla="*/ 378 h 897"/>
              <a:gd name="T20" fmla="*/ 950 w 4724"/>
              <a:gd name="T21" fmla="*/ 560 h 897"/>
              <a:gd name="T22" fmla="*/ 1039 w 4724"/>
              <a:gd name="T23" fmla="*/ 653 h 897"/>
              <a:gd name="T24" fmla="*/ 1128 w 4724"/>
              <a:gd name="T25" fmla="*/ 782 h 897"/>
              <a:gd name="T26" fmla="*/ 1217 w 4724"/>
              <a:gd name="T27" fmla="*/ 804 h 897"/>
              <a:gd name="T28" fmla="*/ 1306 w 4724"/>
              <a:gd name="T29" fmla="*/ 875 h 897"/>
              <a:gd name="T30" fmla="*/ 1398 w 4724"/>
              <a:gd name="T31" fmla="*/ 884 h 897"/>
              <a:gd name="T32" fmla="*/ 1487 w 4724"/>
              <a:gd name="T33" fmla="*/ 893 h 897"/>
              <a:gd name="T34" fmla="*/ 1576 w 4724"/>
              <a:gd name="T35" fmla="*/ 857 h 897"/>
              <a:gd name="T36" fmla="*/ 1665 w 4724"/>
              <a:gd name="T37" fmla="*/ 884 h 897"/>
              <a:gd name="T38" fmla="*/ 1754 w 4724"/>
              <a:gd name="T39" fmla="*/ 831 h 897"/>
              <a:gd name="T40" fmla="*/ 1842 w 4724"/>
              <a:gd name="T41" fmla="*/ 826 h 897"/>
              <a:gd name="T42" fmla="*/ 1931 w 4724"/>
              <a:gd name="T43" fmla="*/ 800 h 897"/>
              <a:gd name="T44" fmla="*/ 2020 w 4724"/>
              <a:gd name="T45" fmla="*/ 773 h 897"/>
              <a:gd name="T46" fmla="*/ 2109 w 4724"/>
              <a:gd name="T47" fmla="*/ 791 h 897"/>
              <a:gd name="T48" fmla="*/ 2198 w 4724"/>
              <a:gd name="T49" fmla="*/ 862 h 897"/>
              <a:gd name="T50" fmla="*/ 2287 w 4724"/>
              <a:gd name="T51" fmla="*/ 893 h 897"/>
              <a:gd name="T52" fmla="*/ 2376 w 4724"/>
              <a:gd name="T53" fmla="*/ 893 h 897"/>
              <a:gd name="T54" fmla="*/ 2464 w 4724"/>
              <a:gd name="T55" fmla="*/ 840 h 897"/>
              <a:gd name="T56" fmla="*/ 2553 w 4724"/>
              <a:gd name="T57" fmla="*/ 800 h 897"/>
              <a:gd name="T58" fmla="*/ 2646 w 4724"/>
              <a:gd name="T59" fmla="*/ 724 h 897"/>
              <a:gd name="T60" fmla="*/ 2735 w 4724"/>
              <a:gd name="T61" fmla="*/ 631 h 897"/>
              <a:gd name="T62" fmla="*/ 2824 w 4724"/>
              <a:gd name="T63" fmla="*/ 604 h 897"/>
              <a:gd name="T64" fmla="*/ 2913 w 4724"/>
              <a:gd name="T65" fmla="*/ 471 h 897"/>
              <a:gd name="T66" fmla="*/ 3001 w 4724"/>
              <a:gd name="T67" fmla="*/ 547 h 897"/>
              <a:gd name="T68" fmla="*/ 3090 w 4724"/>
              <a:gd name="T69" fmla="*/ 529 h 897"/>
              <a:gd name="T70" fmla="*/ 3179 w 4724"/>
              <a:gd name="T71" fmla="*/ 493 h 897"/>
              <a:gd name="T72" fmla="*/ 3268 w 4724"/>
              <a:gd name="T73" fmla="*/ 507 h 897"/>
              <a:gd name="T74" fmla="*/ 3357 w 4724"/>
              <a:gd name="T75" fmla="*/ 462 h 897"/>
              <a:gd name="T76" fmla="*/ 3446 w 4724"/>
              <a:gd name="T77" fmla="*/ 382 h 897"/>
              <a:gd name="T78" fmla="*/ 3534 w 4724"/>
              <a:gd name="T79" fmla="*/ 289 h 897"/>
              <a:gd name="T80" fmla="*/ 3623 w 4724"/>
              <a:gd name="T81" fmla="*/ 160 h 897"/>
              <a:gd name="T82" fmla="*/ 3712 w 4724"/>
              <a:gd name="T83" fmla="*/ 169 h 897"/>
              <a:gd name="T84" fmla="*/ 3805 w 4724"/>
              <a:gd name="T85" fmla="*/ 133 h 897"/>
              <a:gd name="T86" fmla="*/ 3894 w 4724"/>
              <a:gd name="T87" fmla="*/ 62 h 897"/>
              <a:gd name="T88" fmla="*/ 3983 w 4724"/>
              <a:gd name="T89" fmla="*/ 22 h 897"/>
              <a:gd name="T90" fmla="*/ 4071 w 4724"/>
              <a:gd name="T91" fmla="*/ 22 h 897"/>
              <a:gd name="T92" fmla="*/ 4160 w 4724"/>
              <a:gd name="T93" fmla="*/ 22 h 897"/>
              <a:gd name="T94" fmla="*/ 4249 w 4724"/>
              <a:gd name="T95" fmla="*/ 147 h 897"/>
              <a:gd name="T96" fmla="*/ 4338 w 4724"/>
              <a:gd name="T97" fmla="*/ 240 h 897"/>
              <a:gd name="T98" fmla="*/ 4427 w 4724"/>
              <a:gd name="T99" fmla="*/ 196 h 897"/>
              <a:gd name="T100" fmla="*/ 4516 w 4724"/>
              <a:gd name="T101" fmla="*/ 227 h 897"/>
              <a:gd name="T102" fmla="*/ 4604 w 4724"/>
              <a:gd name="T103" fmla="*/ 169 h 897"/>
              <a:gd name="T104" fmla="*/ 4693 w 4724"/>
              <a:gd name="T105" fmla="*/ 151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24" h="897">
                <a:moveTo>
                  <a:pt x="0" y="618"/>
                </a:moveTo>
                <a:lnTo>
                  <a:pt x="31" y="569"/>
                </a:lnTo>
                <a:lnTo>
                  <a:pt x="58" y="538"/>
                </a:lnTo>
                <a:lnTo>
                  <a:pt x="89" y="529"/>
                </a:lnTo>
                <a:lnTo>
                  <a:pt x="120" y="533"/>
                </a:lnTo>
                <a:lnTo>
                  <a:pt x="151" y="511"/>
                </a:lnTo>
                <a:lnTo>
                  <a:pt x="178" y="480"/>
                </a:lnTo>
                <a:lnTo>
                  <a:pt x="208" y="427"/>
                </a:lnTo>
                <a:lnTo>
                  <a:pt x="239" y="391"/>
                </a:lnTo>
                <a:lnTo>
                  <a:pt x="266" y="373"/>
                </a:lnTo>
                <a:lnTo>
                  <a:pt x="297" y="351"/>
                </a:lnTo>
                <a:lnTo>
                  <a:pt x="328" y="324"/>
                </a:lnTo>
                <a:lnTo>
                  <a:pt x="355" y="320"/>
                </a:lnTo>
                <a:lnTo>
                  <a:pt x="386" y="338"/>
                </a:lnTo>
                <a:lnTo>
                  <a:pt x="417" y="347"/>
                </a:lnTo>
                <a:lnTo>
                  <a:pt x="444" y="311"/>
                </a:lnTo>
                <a:lnTo>
                  <a:pt x="475" y="280"/>
                </a:lnTo>
                <a:lnTo>
                  <a:pt x="506" y="262"/>
                </a:lnTo>
                <a:lnTo>
                  <a:pt x="537" y="271"/>
                </a:lnTo>
                <a:lnTo>
                  <a:pt x="564" y="244"/>
                </a:lnTo>
                <a:lnTo>
                  <a:pt x="595" y="218"/>
                </a:lnTo>
                <a:lnTo>
                  <a:pt x="626" y="205"/>
                </a:lnTo>
                <a:lnTo>
                  <a:pt x="653" y="240"/>
                </a:lnTo>
                <a:lnTo>
                  <a:pt x="684" y="280"/>
                </a:lnTo>
                <a:lnTo>
                  <a:pt x="715" y="298"/>
                </a:lnTo>
                <a:lnTo>
                  <a:pt x="742" y="302"/>
                </a:lnTo>
                <a:lnTo>
                  <a:pt x="772" y="293"/>
                </a:lnTo>
                <a:lnTo>
                  <a:pt x="803" y="307"/>
                </a:lnTo>
                <a:lnTo>
                  <a:pt x="830" y="338"/>
                </a:lnTo>
                <a:lnTo>
                  <a:pt x="861" y="378"/>
                </a:lnTo>
                <a:lnTo>
                  <a:pt x="892" y="418"/>
                </a:lnTo>
                <a:lnTo>
                  <a:pt x="919" y="480"/>
                </a:lnTo>
                <a:lnTo>
                  <a:pt x="950" y="560"/>
                </a:lnTo>
                <a:lnTo>
                  <a:pt x="981" y="644"/>
                </a:lnTo>
                <a:lnTo>
                  <a:pt x="1012" y="658"/>
                </a:lnTo>
                <a:lnTo>
                  <a:pt x="1039" y="653"/>
                </a:lnTo>
                <a:lnTo>
                  <a:pt x="1070" y="653"/>
                </a:lnTo>
                <a:lnTo>
                  <a:pt x="1101" y="724"/>
                </a:lnTo>
                <a:lnTo>
                  <a:pt x="1128" y="782"/>
                </a:lnTo>
                <a:lnTo>
                  <a:pt x="1159" y="813"/>
                </a:lnTo>
                <a:lnTo>
                  <a:pt x="1190" y="804"/>
                </a:lnTo>
                <a:lnTo>
                  <a:pt x="1217" y="804"/>
                </a:lnTo>
                <a:lnTo>
                  <a:pt x="1248" y="826"/>
                </a:lnTo>
                <a:lnTo>
                  <a:pt x="1279" y="853"/>
                </a:lnTo>
                <a:lnTo>
                  <a:pt x="1306" y="875"/>
                </a:lnTo>
                <a:lnTo>
                  <a:pt x="1336" y="880"/>
                </a:lnTo>
                <a:lnTo>
                  <a:pt x="1367" y="880"/>
                </a:lnTo>
                <a:lnTo>
                  <a:pt x="1398" y="884"/>
                </a:lnTo>
                <a:lnTo>
                  <a:pt x="1425" y="884"/>
                </a:lnTo>
                <a:lnTo>
                  <a:pt x="1456" y="897"/>
                </a:lnTo>
                <a:lnTo>
                  <a:pt x="1487" y="893"/>
                </a:lnTo>
                <a:lnTo>
                  <a:pt x="1514" y="884"/>
                </a:lnTo>
                <a:lnTo>
                  <a:pt x="1545" y="866"/>
                </a:lnTo>
                <a:lnTo>
                  <a:pt x="1576" y="857"/>
                </a:lnTo>
                <a:lnTo>
                  <a:pt x="1603" y="857"/>
                </a:lnTo>
                <a:lnTo>
                  <a:pt x="1634" y="880"/>
                </a:lnTo>
                <a:lnTo>
                  <a:pt x="1665" y="884"/>
                </a:lnTo>
                <a:lnTo>
                  <a:pt x="1692" y="880"/>
                </a:lnTo>
                <a:lnTo>
                  <a:pt x="1723" y="862"/>
                </a:lnTo>
                <a:lnTo>
                  <a:pt x="1754" y="831"/>
                </a:lnTo>
                <a:lnTo>
                  <a:pt x="1785" y="817"/>
                </a:lnTo>
                <a:lnTo>
                  <a:pt x="1812" y="804"/>
                </a:lnTo>
                <a:lnTo>
                  <a:pt x="1842" y="826"/>
                </a:lnTo>
                <a:lnTo>
                  <a:pt x="1873" y="826"/>
                </a:lnTo>
                <a:lnTo>
                  <a:pt x="1900" y="822"/>
                </a:lnTo>
                <a:lnTo>
                  <a:pt x="1931" y="800"/>
                </a:lnTo>
                <a:lnTo>
                  <a:pt x="1962" y="800"/>
                </a:lnTo>
                <a:lnTo>
                  <a:pt x="1989" y="782"/>
                </a:lnTo>
                <a:lnTo>
                  <a:pt x="2020" y="773"/>
                </a:lnTo>
                <a:lnTo>
                  <a:pt x="2051" y="720"/>
                </a:lnTo>
                <a:lnTo>
                  <a:pt x="2078" y="764"/>
                </a:lnTo>
                <a:lnTo>
                  <a:pt x="2109" y="791"/>
                </a:lnTo>
                <a:lnTo>
                  <a:pt x="2140" y="853"/>
                </a:lnTo>
                <a:lnTo>
                  <a:pt x="2171" y="840"/>
                </a:lnTo>
                <a:lnTo>
                  <a:pt x="2198" y="862"/>
                </a:lnTo>
                <a:lnTo>
                  <a:pt x="2229" y="880"/>
                </a:lnTo>
                <a:lnTo>
                  <a:pt x="2260" y="888"/>
                </a:lnTo>
                <a:lnTo>
                  <a:pt x="2287" y="893"/>
                </a:lnTo>
                <a:lnTo>
                  <a:pt x="2318" y="888"/>
                </a:lnTo>
                <a:lnTo>
                  <a:pt x="2349" y="893"/>
                </a:lnTo>
                <a:lnTo>
                  <a:pt x="2376" y="893"/>
                </a:lnTo>
                <a:lnTo>
                  <a:pt x="2406" y="884"/>
                </a:lnTo>
                <a:lnTo>
                  <a:pt x="2437" y="862"/>
                </a:lnTo>
                <a:lnTo>
                  <a:pt x="2464" y="840"/>
                </a:lnTo>
                <a:lnTo>
                  <a:pt x="2495" y="857"/>
                </a:lnTo>
                <a:lnTo>
                  <a:pt x="2526" y="826"/>
                </a:lnTo>
                <a:lnTo>
                  <a:pt x="2553" y="800"/>
                </a:lnTo>
                <a:lnTo>
                  <a:pt x="2584" y="746"/>
                </a:lnTo>
                <a:lnTo>
                  <a:pt x="2615" y="733"/>
                </a:lnTo>
                <a:lnTo>
                  <a:pt x="2646" y="724"/>
                </a:lnTo>
                <a:lnTo>
                  <a:pt x="2673" y="689"/>
                </a:lnTo>
                <a:lnTo>
                  <a:pt x="2704" y="658"/>
                </a:lnTo>
                <a:lnTo>
                  <a:pt x="2735" y="631"/>
                </a:lnTo>
                <a:lnTo>
                  <a:pt x="2762" y="626"/>
                </a:lnTo>
                <a:lnTo>
                  <a:pt x="2793" y="613"/>
                </a:lnTo>
                <a:lnTo>
                  <a:pt x="2824" y="604"/>
                </a:lnTo>
                <a:lnTo>
                  <a:pt x="2851" y="542"/>
                </a:lnTo>
                <a:lnTo>
                  <a:pt x="2882" y="507"/>
                </a:lnTo>
                <a:lnTo>
                  <a:pt x="2913" y="471"/>
                </a:lnTo>
                <a:lnTo>
                  <a:pt x="2940" y="480"/>
                </a:lnTo>
                <a:lnTo>
                  <a:pt x="2970" y="498"/>
                </a:lnTo>
                <a:lnTo>
                  <a:pt x="3001" y="547"/>
                </a:lnTo>
                <a:lnTo>
                  <a:pt x="3032" y="564"/>
                </a:lnTo>
                <a:lnTo>
                  <a:pt x="3059" y="564"/>
                </a:lnTo>
                <a:lnTo>
                  <a:pt x="3090" y="529"/>
                </a:lnTo>
                <a:lnTo>
                  <a:pt x="3121" y="507"/>
                </a:lnTo>
                <a:lnTo>
                  <a:pt x="3148" y="493"/>
                </a:lnTo>
                <a:lnTo>
                  <a:pt x="3179" y="493"/>
                </a:lnTo>
                <a:lnTo>
                  <a:pt x="3210" y="507"/>
                </a:lnTo>
                <a:lnTo>
                  <a:pt x="3237" y="524"/>
                </a:lnTo>
                <a:lnTo>
                  <a:pt x="3268" y="507"/>
                </a:lnTo>
                <a:lnTo>
                  <a:pt x="3299" y="493"/>
                </a:lnTo>
                <a:lnTo>
                  <a:pt x="3326" y="471"/>
                </a:lnTo>
                <a:lnTo>
                  <a:pt x="3357" y="462"/>
                </a:lnTo>
                <a:lnTo>
                  <a:pt x="3388" y="440"/>
                </a:lnTo>
                <a:lnTo>
                  <a:pt x="3419" y="422"/>
                </a:lnTo>
                <a:lnTo>
                  <a:pt x="3446" y="382"/>
                </a:lnTo>
                <a:lnTo>
                  <a:pt x="3477" y="364"/>
                </a:lnTo>
                <a:lnTo>
                  <a:pt x="3507" y="329"/>
                </a:lnTo>
                <a:lnTo>
                  <a:pt x="3534" y="289"/>
                </a:lnTo>
                <a:lnTo>
                  <a:pt x="3565" y="244"/>
                </a:lnTo>
                <a:lnTo>
                  <a:pt x="3596" y="178"/>
                </a:lnTo>
                <a:lnTo>
                  <a:pt x="3623" y="160"/>
                </a:lnTo>
                <a:lnTo>
                  <a:pt x="3654" y="151"/>
                </a:lnTo>
                <a:lnTo>
                  <a:pt x="3685" y="178"/>
                </a:lnTo>
                <a:lnTo>
                  <a:pt x="3712" y="169"/>
                </a:lnTo>
                <a:lnTo>
                  <a:pt x="3743" y="147"/>
                </a:lnTo>
                <a:lnTo>
                  <a:pt x="3774" y="129"/>
                </a:lnTo>
                <a:lnTo>
                  <a:pt x="3805" y="133"/>
                </a:lnTo>
                <a:lnTo>
                  <a:pt x="3832" y="125"/>
                </a:lnTo>
                <a:lnTo>
                  <a:pt x="3863" y="98"/>
                </a:lnTo>
                <a:lnTo>
                  <a:pt x="3894" y="62"/>
                </a:lnTo>
                <a:lnTo>
                  <a:pt x="3921" y="36"/>
                </a:lnTo>
                <a:lnTo>
                  <a:pt x="3952" y="31"/>
                </a:lnTo>
                <a:lnTo>
                  <a:pt x="3983" y="22"/>
                </a:lnTo>
                <a:lnTo>
                  <a:pt x="4010" y="22"/>
                </a:lnTo>
                <a:lnTo>
                  <a:pt x="4040" y="31"/>
                </a:lnTo>
                <a:lnTo>
                  <a:pt x="4071" y="22"/>
                </a:lnTo>
                <a:lnTo>
                  <a:pt x="4098" y="22"/>
                </a:lnTo>
                <a:lnTo>
                  <a:pt x="4129" y="22"/>
                </a:lnTo>
                <a:lnTo>
                  <a:pt x="4160" y="22"/>
                </a:lnTo>
                <a:lnTo>
                  <a:pt x="4191" y="0"/>
                </a:lnTo>
                <a:lnTo>
                  <a:pt x="4218" y="67"/>
                </a:lnTo>
                <a:lnTo>
                  <a:pt x="4249" y="147"/>
                </a:lnTo>
                <a:lnTo>
                  <a:pt x="4280" y="240"/>
                </a:lnTo>
                <a:lnTo>
                  <a:pt x="4307" y="236"/>
                </a:lnTo>
                <a:lnTo>
                  <a:pt x="4338" y="240"/>
                </a:lnTo>
                <a:lnTo>
                  <a:pt x="4369" y="218"/>
                </a:lnTo>
                <a:lnTo>
                  <a:pt x="4396" y="200"/>
                </a:lnTo>
                <a:lnTo>
                  <a:pt x="4427" y="196"/>
                </a:lnTo>
                <a:lnTo>
                  <a:pt x="4458" y="205"/>
                </a:lnTo>
                <a:lnTo>
                  <a:pt x="4485" y="227"/>
                </a:lnTo>
                <a:lnTo>
                  <a:pt x="4516" y="227"/>
                </a:lnTo>
                <a:lnTo>
                  <a:pt x="4547" y="218"/>
                </a:lnTo>
                <a:lnTo>
                  <a:pt x="4574" y="213"/>
                </a:lnTo>
                <a:lnTo>
                  <a:pt x="4604" y="169"/>
                </a:lnTo>
                <a:lnTo>
                  <a:pt x="4635" y="142"/>
                </a:lnTo>
                <a:lnTo>
                  <a:pt x="4666" y="125"/>
                </a:lnTo>
                <a:lnTo>
                  <a:pt x="4693" y="151"/>
                </a:lnTo>
                <a:lnTo>
                  <a:pt x="4724" y="165"/>
                </a:lnTo>
              </a:path>
            </a:pathLst>
          </a:custGeom>
          <a:noFill/>
          <a:ln w="41275" cap="rnd">
            <a:solidFill>
              <a:srgbClr val="8E292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6"/>
          <p:cNvSpPr>
            <a:spLocks/>
          </p:cNvSpPr>
          <p:nvPr/>
        </p:nvSpPr>
        <p:spPr bwMode="auto">
          <a:xfrm>
            <a:off x="877888" y="4333875"/>
            <a:ext cx="7499350" cy="1290638"/>
          </a:xfrm>
          <a:custGeom>
            <a:avLst/>
            <a:gdLst>
              <a:gd name="T0" fmla="*/ 58 w 4724"/>
              <a:gd name="T1" fmla="*/ 18 h 813"/>
              <a:gd name="T2" fmla="*/ 151 w 4724"/>
              <a:gd name="T3" fmla="*/ 9 h 813"/>
              <a:gd name="T4" fmla="*/ 239 w 4724"/>
              <a:gd name="T5" fmla="*/ 13 h 813"/>
              <a:gd name="T6" fmla="*/ 328 w 4724"/>
              <a:gd name="T7" fmla="*/ 36 h 813"/>
              <a:gd name="T8" fmla="*/ 417 w 4724"/>
              <a:gd name="T9" fmla="*/ 93 h 813"/>
              <a:gd name="T10" fmla="*/ 506 w 4724"/>
              <a:gd name="T11" fmla="*/ 107 h 813"/>
              <a:gd name="T12" fmla="*/ 595 w 4724"/>
              <a:gd name="T13" fmla="*/ 151 h 813"/>
              <a:gd name="T14" fmla="*/ 684 w 4724"/>
              <a:gd name="T15" fmla="*/ 178 h 813"/>
              <a:gd name="T16" fmla="*/ 772 w 4724"/>
              <a:gd name="T17" fmla="*/ 244 h 813"/>
              <a:gd name="T18" fmla="*/ 861 w 4724"/>
              <a:gd name="T19" fmla="*/ 307 h 813"/>
              <a:gd name="T20" fmla="*/ 950 w 4724"/>
              <a:gd name="T21" fmla="*/ 369 h 813"/>
              <a:gd name="T22" fmla="*/ 1039 w 4724"/>
              <a:gd name="T23" fmla="*/ 480 h 813"/>
              <a:gd name="T24" fmla="*/ 1128 w 4724"/>
              <a:gd name="T25" fmla="*/ 564 h 813"/>
              <a:gd name="T26" fmla="*/ 1217 w 4724"/>
              <a:gd name="T27" fmla="*/ 715 h 813"/>
              <a:gd name="T28" fmla="*/ 1306 w 4724"/>
              <a:gd name="T29" fmla="*/ 733 h 813"/>
              <a:gd name="T30" fmla="*/ 1398 w 4724"/>
              <a:gd name="T31" fmla="*/ 791 h 813"/>
              <a:gd name="T32" fmla="*/ 1487 w 4724"/>
              <a:gd name="T33" fmla="*/ 804 h 813"/>
              <a:gd name="T34" fmla="*/ 1576 w 4724"/>
              <a:gd name="T35" fmla="*/ 777 h 813"/>
              <a:gd name="T36" fmla="*/ 1665 w 4724"/>
              <a:gd name="T37" fmla="*/ 782 h 813"/>
              <a:gd name="T38" fmla="*/ 1754 w 4724"/>
              <a:gd name="T39" fmla="*/ 768 h 813"/>
              <a:gd name="T40" fmla="*/ 1842 w 4724"/>
              <a:gd name="T41" fmla="*/ 760 h 813"/>
              <a:gd name="T42" fmla="*/ 1931 w 4724"/>
              <a:gd name="T43" fmla="*/ 715 h 813"/>
              <a:gd name="T44" fmla="*/ 2020 w 4724"/>
              <a:gd name="T45" fmla="*/ 684 h 813"/>
              <a:gd name="T46" fmla="*/ 2109 w 4724"/>
              <a:gd name="T47" fmla="*/ 604 h 813"/>
              <a:gd name="T48" fmla="*/ 2198 w 4724"/>
              <a:gd name="T49" fmla="*/ 626 h 813"/>
              <a:gd name="T50" fmla="*/ 2287 w 4724"/>
              <a:gd name="T51" fmla="*/ 702 h 813"/>
              <a:gd name="T52" fmla="*/ 2376 w 4724"/>
              <a:gd name="T53" fmla="*/ 644 h 813"/>
              <a:gd name="T54" fmla="*/ 2464 w 4724"/>
              <a:gd name="T55" fmla="*/ 644 h 813"/>
              <a:gd name="T56" fmla="*/ 2553 w 4724"/>
              <a:gd name="T57" fmla="*/ 609 h 813"/>
              <a:gd name="T58" fmla="*/ 2646 w 4724"/>
              <a:gd name="T59" fmla="*/ 564 h 813"/>
              <a:gd name="T60" fmla="*/ 2735 w 4724"/>
              <a:gd name="T61" fmla="*/ 604 h 813"/>
              <a:gd name="T62" fmla="*/ 2824 w 4724"/>
              <a:gd name="T63" fmla="*/ 697 h 813"/>
              <a:gd name="T64" fmla="*/ 2913 w 4724"/>
              <a:gd name="T65" fmla="*/ 653 h 813"/>
              <a:gd name="T66" fmla="*/ 3001 w 4724"/>
              <a:gd name="T67" fmla="*/ 644 h 813"/>
              <a:gd name="T68" fmla="*/ 3090 w 4724"/>
              <a:gd name="T69" fmla="*/ 577 h 813"/>
              <a:gd name="T70" fmla="*/ 3179 w 4724"/>
              <a:gd name="T71" fmla="*/ 564 h 813"/>
              <a:gd name="T72" fmla="*/ 3268 w 4724"/>
              <a:gd name="T73" fmla="*/ 529 h 813"/>
              <a:gd name="T74" fmla="*/ 3357 w 4724"/>
              <a:gd name="T75" fmla="*/ 502 h 813"/>
              <a:gd name="T76" fmla="*/ 3446 w 4724"/>
              <a:gd name="T77" fmla="*/ 498 h 813"/>
              <a:gd name="T78" fmla="*/ 3534 w 4724"/>
              <a:gd name="T79" fmla="*/ 529 h 813"/>
              <a:gd name="T80" fmla="*/ 3623 w 4724"/>
              <a:gd name="T81" fmla="*/ 520 h 813"/>
              <a:gd name="T82" fmla="*/ 3712 w 4724"/>
              <a:gd name="T83" fmla="*/ 493 h 813"/>
              <a:gd name="T84" fmla="*/ 3805 w 4724"/>
              <a:gd name="T85" fmla="*/ 498 h 813"/>
              <a:gd name="T86" fmla="*/ 3894 w 4724"/>
              <a:gd name="T87" fmla="*/ 418 h 813"/>
              <a:gd name="T88" fmla="*/ 3983 w 4724"/>
              <a:gd name="T89" fmla="*/ 386 h 813"/>
              <a:gd name="T90" fmla="*/ 4071 w 4724"/>
              <a:gd name="T91" fmla="*/ 315 h 813"/>
              <a:gd name="T92" fmla="*/ 4160 w 4724"/>
              <a:gd name="T93" fmla="*/ 271 h 813"/>
              <a:gd name="T94" fmla="*/ 4249 w 4724"/>
              <a:gd name="T95" fmla="*/ 222 h 813"/>
              <a:gd name="T96" fmla="*/ 4338 w 4724"/>
              <a:gd name="T97" fmla="*/ 240 h 813"/>
              <a:gd name="T98" fmla="*/ 4427 w 4724"/>
              <a:gd name="T99" fmla="*/ 253 h 813"/>
              <a:gd name="T100" fmla="*/ 4516 w 4724"/>
              <a:gd name="T101" fmla="*/ 160 h 813"/>
              <a:gd name="T102" fmla="*/ 4604 w 4724"/>
              <a:gd name="T103" fmla="*/ 142 h 813"/>
              <a:gd name="T104" fmla="*/ 4693 w 4724"/>
              <a:gd name="T105" fmla="*/ 124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24" h="813">
                <a:moveTo>
                  <a:pt x="0" y="40"/>
                </a:moveTo>
                <a:lnTo>
                  <a:pt x="31" y="31"/>
                </a:lnTo>
                <a:lnTo>
                  <a:pt x="58" y="18"/>
                </a:lnTo>
                <a:lnTo>
                  <a:pt x="89" y="18"/>
                </a:lnTo>
                <a:lnTo>
                  <a:pt x="120" y="18"/>
                </a:lnTo>
                <a:lnTo>
                  <a:pt x="151" y="9"/>
                </a:lnTo>
                <a:lnTo>
                  <a:pt x="178" y="0"/>
                </a:lnTo>
                <a:lnTo>
                  <a:pt x="208" y="5"/>
                </a:lnTo>
                <a:lnTo>
                  <a:pt x="239" y="13"/>
                </a:lnTo>
                <a:lnTo>
                  <a:pt x="266" y="9"/>
                </a:lnTo>
                <a:lnTo>
                  <a:pt x="297" y="22"/>
                </a:lnTo>
                <a:lnTo>
                  <a:pt x="328" y="36"/>
                </a:lnTo>
                <a:lnTo>
                  <a:pt x="355" y="71"/>
                </a:lnTo>
                <a:lnTo>
                  <a:pt x="386" y="84"/>
                </a:lnTo>
                <a:lnTo>
                  <a:pt x="417" y="93"/>
                </a:lnTo>
                <a:lnTo>
                  <a:pt x="444" y="89"/>
                </a:lnTo>
                <a:lnTo>
                  <a:pt x="475" y="89"/>
                </a:lnTo>
                <a:lnTo>
                  <a:pt x="506" y="107"/>
                </a:lnTo>
                <a:lnTo>
                  <a:pt x="537" y="133"/>
                </a:lnTo>
                <a:lnTo>
                  <a:pt x="564" y="151"/>
                </a:lnTo>
                <a:lnTo>
                  <a:pt x="595" y="151"/>
                </a:lnTo>
                <a:lnTo>
                  <a:pt x="626" y="156"/>
                </a:lnTo>
                <a:lnTo>
                  <a:pt x="653" y="169"/>
                </a:lnTo>
                <a:lnTo>
                  <a:pt x="684" y="178"/>
                </a:lnTo>
                <a:lnTo>
                  <a:pt x="715" y="195"/>
                </a:lnTo>
                <a:lnTo>
                  <a:pt x="742" y="218"/>
                </a:lnTo>
                <a:lnTo>
                  <a:pt x="772" y="244"/>
                </a:lnTo>
                <a:lnTo>
                  <a:pt x="803" y="267"/>
                </a:lnTo>
                <a:lnTo>
                  <a:pt x="830" y="293"/>
                </a:lnTo>
                <a:lnTo>
                  <a:pt x="861" y="307"/>
                </a:lnTo>
                <a:lnTo>
                  <a:pt x="892" y="329"/>
                </a:lnTo>
                <a:lnTo>
                  <a:pt x="919" y="342"/>
                </a:lnTo>
                <a:lnTo>
                  <a:pt x="950" y="369"/>
                </a:lnTo>
                <a:lnTo>
                  <a:pt x="981" y="400"/>
                </a:lnTo>
                <a:lnTo>
                  <a:pt x="1012" y="444"/>
                </a:lnTo>
                <a:lnTo>
                  <a:pt x="1039" y="480"/>
                </a:lnTo>
                <a:lnTo>
                  <a:pt x="1070" y="511"/>
                </a:lnTo>
                <a:lnTo>
                  <a:pt x="1101" y="533"/>
                </a:lnTo>
                <a:lnTo>
                  <a:pt x="1128" y="564"/>
                </a:lnTo>
                <a:lnTo>
                  <a:pt x="1159" y="613"/>
                </a:lnTo>
                <a:lnTo>
                  <a:pt x="1190" y="671"/>
                </a:lnTo>
                <a:lnTo>
                  <a:pt x="1217" y="715"/>
                </a:lnTo>
                <a:lnTo>
                  <a:pt x="1248" y="728"/>
                </a:lnTo>
                <a:lnTo>
                  <a:pt x="1279" y="724"/>
                </a:lnTo>
                <a:lnTo>
                  <a:pt x="1306" y="733"/>
                </a:lnTo>
                <a:lnTo>
                  <a:pt x="1336" y="742"/>
                </a:lnTo>
                <a:lnTo>
                  <a:pt x="1367" y="768"/>
                </a:lnTo>
                <a:lnTo>
                  <a:pt x="1398" y="791"/>
                </a:lnTo>
                <a:lnTo>
                  <a:pt x="1425" y="813"/>
                </a:lnTo>
                <a:lnTo>
                  <a:pt x="1456" y="813"/>
                </a:lnTo>
                <a:lnTo>
                  <a:pt x="1487" y="804"/>
                </a:lnTo>
                <a:lnTo>
                  <a:pt x="1514" y="795"/>
                </a:lnTo>
                <a:lnTo>
                  <a:pt x="1545" y="786"/>
                </a:lnTo>
                <a:lnTo>
                  <a:pt x="1576" y="777"/>
                </a:lnTo>
                <a:lnTo>
                  <a:pt x="1603" y="768"/>
                </a:lnTo>
                <a:lnTo>
                  <a:pt x="1634" y="773"/>
                </a:lnTo>
                <a:lnTo>
                  <a:pt x="1665" y="782"/>
                </a:lnTo>
                <a:lnTo>
                  <a:pt x="1692" y="786"/>
                </a:lnTo>
                <a:lnTo>
                  <a:pt x="1723" y="773"/>
                </a:lnTo>
                <a:lnTo>
                  <a:pt x="1754" y="768"/>
                </a:lnTo>
                <a:lnTo>
                  <a:pt x="1785" y="768"/>
                </a:lnTo>
                <a:lnTo>
                  <a:pt x="1812" y="764"/>
                </a:lnTo>
                <a:lnTo>
                  <a:pt x="1842" y="760"/>
                </a:lnTo>
                <a:lnTo>
                  <a:pt x="1873" y="751"/>
                </a:lnTo>
                <a:lnTo>
                  <a:pt x="1900" y="733"/>
                </a:lnTo>
                <a:lnTo>
                  <a:pt x="1931" y="715"/>
                </a:lnTo>
                <a:lnTo>
                  <a:pt x="1962" y="697"/>
                </a:lnTo>
                <a:lnTo>
                  <a:pt x="1989" y="697"/>
                </a:lnTo>
                <a:lnTo>
                  <a:pt x="2020" y="684"/>
                </a:lnTo>
                <a:lnTo>
                  <a:pt x="2051" y="666"/>
                </a:lnTo>
                <a:lnTo>
                  <a:pt x="2078" y="635"/>
                </a:lnTo>
                <a:lnTo>
                  <a:pt x="2109" y="604"/>
                </a:lnTo>
                <a:lnTo>
                  <a:pt x="2140" y="582"/>
                </a:lnTo>
                <a:lnTo>
                  <a:pt x="2171" y="591"/>
                </a:lnTo>
                <a:lnTo>
                  <a:pt x="2198" y="626"/>
                </a:lnTo>
                <a:lnTo>
                  <a:pt x="2229" y="653"/>
                </a:lnTo>
                <a:lnTo>
                  <a:pt x="2260" y="684"/>
                </a:lnTo>
                <a:lnTo>
                  <a:pt x="2287" y="702"/>
                </a:lnTo>
                <a:lnTo>
                  <a:pt x="2318" y="693"/>
                </a:lnTo>
                <a:lnTo>
                  <a:pt x="2349" y="662"/>
                </a:lnTo>
                <a:lnTo>
                  <a:pt x="2376" y="644"/>
                </a:lnTo>
                <a:lnTo>
                  <a:pt x="2406" y="644"/>
                </a:lnTo>
                <a:lnTo>
                  <a:pt x="2437" y="653"/>
                </a:lnTo>
                <a:lnTo>
                  <a:pt x="2464" y="644"/>
                </a:lnTo>
                <a:lnTo>
                  <a:pt x="2495" y="635"/>
                </a:lnTo>
                <a:lnTo>
                  <a:pt x="2526" y="617"/>
                </a:lnTo>
                <a:lnTo>
                  <a:pt x="2553" y="609"/>
                </a:lnTo>
                <a:lnTo>
                  <a:pt x="2584" y="595"/>
                </a:lnTo>
                <a:lnTo>
                  <a:pt x="2615" y="577"/>
                </a:lnTo>
                <a:lnTo>
                  <a:pt x="2646" y="564"/>
                </a:lnTo>
                <a:lnTo>
                  <a:pt x="2673" y="569"/>
                </a:lnTo>
                <a:lnTo>
                  <a:pt x="2704" y="595"/>
                </a:lnTo>
                <a:lnTo>
                  <a:pt x="2735" y="604"/>
                </a:lnTo>
                <a:lnTo>
                  <a:pt x="2762" y="609"/>
                </a:lnTo>
                <a:lnTo>
                  <a:pt x="2793" y="662"/>
                </a:lnTo>
                <a:lnTo>
                  <a:pt x="2824" y="697"/>
                </a:lnTo>
                <a:lnTo>
                  <a:pt x="2851" y="724"/>
                </a:lnTo>
                <a:lnTo>
                  <a:pt x="2882" y="680"/>
                </a:lnTo>
                <a:lnTo>
                  <a:pt x="2913" y="653"/>
                </a:lnTo>
                <a:lnTo>
                  <a:pt x="2940" y="635"/>
                </a:lnTo>
                <a:lnTo>
                  <a:pt x="2970" y="649"/>
                </a:lnTo>
                <a:lnTo>
                  <a:pt x="3001" y="644"/>
                </a:lnTo>
                <a:lnTo>
                  <a:pt x="3032" y="644"/>
                </a:lnTo>
                <a:lnTo>
                  <a:pt x="3059" y="600"/>
                </a:lnTo>
                <a:lnTo>
                  <a:pt x="3090" y="577"/>
                </a:lnTo>
                <a:lnTo>
                  <a:pt x="3121" y="555"/>
                </a:lnTo>
                <a:lnTo>
                  <a:pt x="3148" y="560"/>
                </a:lnTo>
                <a:lnTo>
                  <a:pt x="3179" y="564"/>
                </a:lnTo>
                <a:lnTo>
                  <a:pt x="3210" y="564"/>
                </a:lnTo>
                <a:lnTo>
                  <a:pt x="3237" y="551"/>
                </a:lnTo>
                <a:lnTo>
                  <a:pt x="3268" y="529"/>
                </a:lnTo>
                <a:lnTo>
                  <a:pt x="3299" y="511"/>
                </a:lnTo>
                <a:lnTo>
                  <a:pt x="3326" y="511"/>
                </a:lnTo>
                <a:lnTo>
                  <a:pt x="3357" y="502"/>
                </a:lnTo>
                <a:lnTo>
                  <a:pt x="3388" y="502"/>
                </a:lnTo>
                <a:lnTo>
                  <a:pt x="3419" y="493"/>
                </a:lnTo>
                <a:lnTo>
                  <a:pt x="3446" y="498"/>
                </a:lnTo>
                <a:lnTo>
                  <a:pt x="3477" y="471"/>
                </a:lnTo>
                <a:lnTo>
                  <a:pt x="3507" y="493"/>
                </a:lnTo>
                <a:lnTo>
                  <a:pt x="3534" y="529"/>
                </a:lnTo>
                <a:lnTo>
                  <a:pt x="3565" y="564"/>
                </a:lnTo>
                <a:lnTo>
                  <a:pt x="3596" y="546"/>
                </a:lnTo>
                <a:lnTo>
                  <a:pt x="3623" y="520"/>
                </a:lnTo>
                <a:lnTo>
                  <a:pt x="3654" y="506"/>
                </a:lnTo>
                <a:lnTo>
                  <a:pt x="3685" y="498"/>
                </a:lnTo>
                <a:lnTo>
                  <a:pt x="3712" y="493"/>
                </a:lnTo>
                <a:lnTo>
                  <a:pt x="3743" y="480"/>
                </a:lnTo>
                <a:lnTo>
                  <a:pt x="3774" y="493"/>
                </a:lnTo>
                <a:lnTo>
                  <a:pt x="3805" y="498"/>
                </a:lnTo>
                <a:lnTo>
                  <a:pt x="3832" y="502"/>
                </a:lnTo>
                <a:lnTo>
                  <a:pt x="3863" y="453"/>
                </a:lnTo>
                <a:lnTo>
                  <a:pt x="3894" y="418"/>
                </a:lnTo>
                <a:lnTo>
                  <a:pt x="3921" y="386"/>
                </a:lnTo>
                <a:lnTo>
                  <a:pt x="3952" y="391"/>
                </a:lnTo>
                <a:lnTo>
                  <a:pt x="3983" y="386"/>
                </a:lnTo>
                <a:lnTo>
                  <a:pt x="4010" y="373"/>
                </a:lnTo>
                <a:lnTo>
                  <a:pt x="4040" y="342"/>
                </a:lnTo>
                <a:lnTo>
                  <a:pt x="4071" y="315"/>
                </a:lnTo>
                <a:lnTo>
                  <a:pt x="4098" y="289"/>
                </a:lnTo>
                <a:lnTo>
                  <a:pt x="4129" y="275"/>
                </a:lnTo>
                <a:lnTo>
                  <a:pt x="4160" y="271"/>
                </a:lnTo>
                <a:lnTo>
                  <a:pt x="4191" y="262"/>
                </a:lnTo>
                <a:lnTo>
                  <a:pt x="4218" y="244"/>
                </a:lnTo>
                <a:lnTo>
                  <a:pt x="4249" y="222"/>
                </a:lnTo>
                <a:lnTo>
                  <a:pt x="4280" y="222"/>
                </a:lnTo>
                <a:lnTo>
                  <a:pt x="4307" y="235"/>
                </a:lnTo>
                <a:lnTo>
                  <a:pt x="4338" y="240"/>
                </a:lnTo>
                <a:lnTo>
                  <a:pt x="4369" y="244"/>
                </a:lnTo>
                <a:lnTo>
                  <a:pt x="4396" y="249"/>
                </a:lnTo>
                <a:lnTo>
                  <a:pt x="4427" y="253"/>
                </a:lnTo>
                <a:lnTo>
                  <a:pt x="4458" y="244"/>
                </a:lnTo>
                <a:lnTo>
                  <a:pt x="4485" y="200"/>
                </a:lnTo>
                <a:lnTo>
                  <a:pt x="4516" y="160"/>
                </a:lnTo>
                <a:lnTo>
                  <a:pt x="4547" y="133"/>
                </a:lnTo>
                <a:lnTo>
                  <a:pt x="4574" y="138"/>
                </a:lnTo>
                <a:lnTo>
                  <a:pt x="4604" y="142"/>
                </a:lnTo>
                <a:lnTo>
                  <a:pt x="4635" y="129"/>
                </a:lnTo>
                <a:lnTo>
                  <a:pt x="4666" y="129"/>
                </a:lnTo>
                <a:lnTo>
                  <a:pt x="4693" y="124"/>
                </a:lnTo>
                <a:lnTo>
                  <a:pt x="4724" y="173"/>
                </a:lnTo>
              </a:path>
            </a:pathLst>
          </a:custGeom>
          <a:noFill/>
          <a:ln w="41275" cap="rnd">
            <a:solidFill>
              <a:srgbClr val="8E5B2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7"/>
          <p:cNvSpPr>
            <a:spLocks/>
          </p:cNvSpPr>
          <p:nvPr/>
        </p:nvSpPr>
        <p:spPr bwMode="auto">
          <a:xfrm>
            <a:off x="877888" y="1922463"/>
            <a:ext cx="7499350" cy="3194050"/>
          </a:xfrm>
          <a:custGeom>
            <a:avLst/>
            <a:gdLst>
              <a:gd name="T0" fmla="*/ 58 w 4724"/>
              <a:gd name="T1" fmla="*/ 1790 h 2012"/>
              <a:gd name="T2" fmla="*/ 151 w 4724"/>
              <a:gd name="T3" fmla="*/ 1817 h 2012"/>
              <a:gd name="T4" fmla="*/ 239 w 4724"/>
              <a:gd name="T5" fmla="*/ 1826 h 2012"/>
              <a:gd name="T6" fmla="*/ 328 w 4724"/>
              <a:gd name="T7" fmla="*/ 1794 h 2012"/>
              <a:gd name="T8" fmla="*/ 417 w 4724"/>
              <a:gd name="T9" fmla="*/ 1759 h 2012"/>
              <a:gd name="T10" fmla="*/ 506 w 4724"/>
              <a:gd name="T11" fmla="*/ 1732 h 2012"/>
              <a:gd name="T12" fmla="*/ 595 w 4724"/>
              <a:gd name="T13" fmla="*/ 1701 h 2012"/>
              <a:gd name="T14" fmla="*/ 684 w 4724"/>
              <a:gd name="T15" fmla="*/ 1621 h 2012"/>
              <a:gd name="T16" fmla="*/ 772 w 4724"/>
              <a:gd name="T17" fmla="*/ 1643 h 2012"/>
              <a:gd name="T18" fmla="*/ 861 w 4724"/>
              <a:gd name="T19" fmla="*/ 1688 h 2012"/>
              <a:gd name="T20" fmla="*/ 950 w 4724"/>
              <a:gd name="T21" fmla="*/ 1746 h 2012"/>
              <a:gd name="T22" fmla="*/ 1039 w 4724"/>
              <a:gd name="T23" fmla="*/ 1870 h 2012"/>
              <a:gd name="T24" fmla="*/ 1128 w 4724"/>
              <a:gd name="T25" fmla="*/ 1999 h 2012"/>
              <a:gd name="T26" fmla="*/ 1217 w 4724"/>
              <a:gd name="T27" fmla="*/ 1981 h 2012"/>
              <a:gd name="T28" fmla="*/ 1306 w 4724"/>
              <a:gd name="T29" fmla="*/ 1968 h 2012"/>
              <a:gd name="T30" fmla="*/ 1398 w 4724"/>
              <a:gd name="T31" fmla="*/ 1999 h 2012"/>
              <a:gd name="T32" fmla="*/ 1487 w 4724"/>
              <a:gd name="T33" fmla="*/ 1968 h 2012"/>
              <a:gd name="T34" fmla="*/ 1576 w 4724"/>
              <a:gd name="T35" fmla="*/ 1879 h 2012"/>
              <a:gd name="T36" fmla="*/ 1665 w 4724"/>
              <a:gd name="T37" fmla="*/ 1852 h 2012"/>
              <a:gd name="T38" fmla="*/ 1754 w 4724"/>
              <a:gd name="T39" fmla="*/ 1826 h 2012"/>
              <a:gd name="T40" fmla="*/ 1842 w 4724"/>
              <a:gd name="T41" fmla="*/ 1737 h 2012"/>
              <a:gd name="T42" fmla="*/ 1931 w 4724"/>
              <a:gd name="T43" fmla="*/ 1683 h 2012"/>
              <a:gd name="T44" fmla="*/ 2020 w 4724"/>
              <a:gd name="T45" fmla="*/ 1635 h 2012"/>
              <a:gd name="T46" fmla="*/ 2109 w 4724"/>
              <a:gd name="T47" fmla="*/ 1590 h 2012"/>
              <a:gd name="T48" fmla="*/ 2198 w 4724"/>
              <a:gd name="T49" fmla="*/ 1590 h 2012"/>
              <a:gd name="T50" fmla="*/ 2287 w 4724"/>
              <a:gd name="T51" fmla="*/ 1550 h 2012"/>
              <a:gd name="T52" fmla="*/ 2376 w 4724"/>
              <a:gd name="T53" fmla="*/ 1492 h 2012"/>
              <a:gd name="T54" fmla="*/ 2464 w 4724"/>
              <a:gd name="T55" fmla="*/ 1439 h 2012"/>
              <a:gd name="T56" fmla="*/ 2553 w 4724"/>
              <a:gd name="T57" fmla="*/ 1399 h 2012"/>
              <a:gd name="T58" fmla="*/ 2646 w 4724"/>
              <a:gd name="T59" fmla="*/ 1373 h 2012"/>
              <a:gd name="T60" fmla="*/ 2735 w 4724"/>
              <a:gd name="T61" fmla="*/ 1288 h 2012"/>
              <a:gd name="T62" fmla="*/ 2824 w 4724"/>
              <a:gd name="T63" fmla="*/ 1230 h 2012"/>
              <a:gd name="T64" fmla="*/ 2913 w 4724"/>
              <a:gd name="T65" fmla="*/ 1168 h 2012"/>
              <a:gd name="T66" fmla="*/ 3001 w 4724"/>
              <a:gd name="T67" fmla="*/ 1053 h 2012"/>
              <a:gd name="T68" fmla="*/ 3090 w 4724"/>
              <a:gd name="T69" fmla="*/ 982 h 2012"/>
              <a:gd name="T70" fmla="*/ 3179 w 4724"/>
              <a:gd name="T71" fmla="*/ 897 h 2012"/>
              <a:gd name="T72" fmla="*/ 3268 w 4724"/>
              <a:gd name="T73" fmla="*/ 857 h 2012"/>
              <a:gd name="T74" fmla="*/ 3357 w 4724"/>
              <a:gd name="T75" fmla="*/ 804 h 2012"/>
              <a:gd name="T76" fmla="*/ 3446 w 4724"/>
              <a:gd name="T77" fmla="*/ 702 h 2012"/>
              <a:gd name="T78" fmla="*/ 3534 w 4724"/>
              <a:gd name="T79" fmla="*/ 755 h 2012"/>
              <a:gd name="T80" fmla="*/ 3623 w 4724"/>
              <a:gd name="T81" fmla="*/ 680 h 2012"/>
              <a:gd name="T82" fmla="*/ 3712 w 4724"/>
              <a:gd name="T83" fmla="*/ 644 h 2012"/>
              <a:gd name="T84" fmla="*/ 3805 w 4724"/>
              <a:gd name="T85" fmla="*/ 617 h 2012"/>
              <a:gd name="T86" fmla="*/ 3894 w 4724"/>
              <a:gd name="T87" fmla="*/ 578 h 2012"/>
              <a:gd name="T88" fmla="*/ 3983 w 4724"/>
              <a:gd name="T89" fmla="*/ 533 h 2012"/>
              <a:gd name="T90" fmla="*/ 4071 w 4724"/>
              <a:gd name="T91" fmla="*/ 453 h 2012"/>
              <a:gd name="T92" fmla="*/ 4160 w 4724"/>
              <a:gd name="T93" fmla="*/ 409 h 2012"/>
              <a:gd name="T94" fmla="*/ 4249 w 4724"/>
              <a:gd name="T95" fmla="*/ 298 h 2012"/>
              <a:gd name="T96" fmla="*/ 4338 w 4724"/>
              <a:gd name="T97" fmla="*/ 209 h 2012"/>
              <a:gd name="T98" fmla="*/ 4427 w 4724"/>
              <a:gd name="T99" fmla="*/ 218 h 2012"/>
              <a:gd name="T100" fmla="*/ 4516 w 4724"/>
              <a:gd name="T101" fmla="*/ 236 h 2012"/>
              <a:gd name="T102" fmla="*/ 4604 w 4724"/>
              <a:gd name="T103" fmla="*/ 133 h 2012"/>
              <a:gd name="T104" fmla="*/ 4693 w 4724"/>
              <a:gd name="T105" fmla="*/ 13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24" h="2012">
                <a:moveTo>
                  <a:pt x="0" y="1834"/>
                </a:moveTo>
                <a:lnTo>
                  <a:pt x="31" y="1808"/>
                </a:lnTo>
                <a:lnTo>
                  <a:pt x="58" y="1790"/>
                </a:lnTo>
                <a:lnTo>
                  <a:pt x="89" y="1799"/>
                </a:lnTo>
                <a:lnTo>
                  <a:pt x="120" y="1817"/>
                </a:lnTo>
                <a:lnTo>
                  <a:pt x="151" y="1817"/>
                </a:lnTo>
                <a:lnTo>
                  <a:pt x="178" y="1812"/>
                </a:lnTo>
                <a:lnTo>
                  <a:pt x="208" y="1817"/>
                </a:lnTo>
                <a:lnTo>
                  <a:pt x="239" y="1826"/>
                </a:lnTo>
                <a:lnTo>
                  <a:pt x="266" y="1821"/>
                </a:lnTo>
                <a:lnTo>
                  <a:pt x="297" y="1808"/>
                </a:lnTo>
                <a:lnTo>
                  <a:pt x="328" y="1794"/>
                </a:lnTo>
                <a:lnTo>
                  <a:pt x="355" y="1781"/>
                </a:lnTo>
                <a:lnTo>
                  <a:pt x="386" y="1777"/>
                </a:lnTo>
                <a:lnTo>
                  <a:pt x="417" y="1759"/>
                </a:lnTo>
                <a:lnTo>
                  <a:pt x="444" y="1746"/>
                </a:lnTo>
                <a:lnTo>
                  <a:pt x="475" y="1732"/>
                </a:lnTo>
                <a:lnTo>
                  <a:pt x="506" y="1732"/>
                </a:lnTo>
                <a:lnTo>
                  <a:pt x="537" y="1746"/>
                </a:lnTo>
                <a:lnTo>
                  <a:pt x="564" y="1737"/>
                </a:lnTo>
                <a:lnTo>
                  <a:pt x="595" y="1701"/>
                </a:lnTo>
                <a:lnTo>
                  <a:pt x="626" y="1675"/>
                </a:lnTo>
                <a:lnTo>
                  <a:pt x="653" y="1635"/>
                </a:lnTo>
                <a:lnTo>
                  <a:pt x="684" y="1621"/>
                </a:lnTo>
                <a:lnTo>
                  <a:pt x="715" y="1599"/>
                </a:lnTo>
                <a:lnTo>
                  <a:pt x="742" y="1626"/>
                </a:lnTo>
                <a:lnTo>
                  <a:pt x="772" y="1643"/>
                </a:lnTo>
                <a:lnTo>
                  <a:pt x="803" y="1657"/>
                </a:lnTo>
                <a:lnTo>
                  <a:pt x="830" y="1670"/>
                </a:lnTo>
                <a:lnTo>
                  <a:pt x="861" y="1688"/>
                </a:lnTo>
                <a:lnTo>
                  <a:pt x="892" y="1706"/>
                </a:lnTo>
                <a:lnTo>
                  <a:pt x="919" y="1719"/>
                </a:lnTo>
                <a:lnTo>
                  <a:pt x="950" y="1746"/>
                </a:lnTo>
                <a:lnTo>
                  <a:pt x="981" y="1772"/>
                </a:lnTo>
                <a:lnTo>
                  <a:pt x="1012" y="1821"/>
                </a:lnTo>
                <a:lnTo>
                  <a:pt x="1039" y="1870"/>
                </a:lnTo>
                <a:lnTo>
                  <a:pt x="1070" y="1928"/>
                </a:lnTo>
                <a:lnTo>
                  <a:pt x="1101" y="1977"/>
                </a:lnTo>
                <a:lnTo>
                  <a:pt x="1128" y="1999"/>
                </a:lnTo>
                <a:lnTo>
                  <a:pt x="1159" y="2008"/>
                </a:lnTo>
                <a:lnTo>
                  <a:pt x="1190" y="1990"/>
                </a:lnTo>
                <a:lnTo>
                  <a:pt x="1217" y="1981"/>
                </a:lnTo>
                <a:lnTo>
                  <a:pt x="1248" y="1972"/>
                </a:lnTo>
                <a:lnTo>
                  <a:pt x="1279" y="1968"/>
                </a:lnTo>
                <a:lnTo>
                  <a:pt x="1306" y="1968"/>
                </a:lnTo>
                <a:lnTo>
                  <a:pt x="1336" y="1972"/>
                </a:lnTo>
                <a:lnTo>
                  <a:pt x="1367" y="1977"/>
                </a:lnTo>
                <a:lnTo>
                  <a:pt x="1398" y="1999"/>
                </a:lnTo>
                <a:lnTo>
                  <a:pt x="1425" y="2012"/>
                </a:lnTo>
                <a:lnTo>
                  <a:pt x="1456" y="1999"/>
                </a:lnTo>
                <a:lnTo>
                  <a:pt x="1487" y="1968"/>
                </a:lnTo>
                <a:lnTo>
                  <a:pt x="1514" y="1923"/>
                </a:lnTo>
                <a:lnTo>
                  <a:pt x="1545" y="1905"/>
                </a:lnTo>
                <a:lnTo>
                  <a:pt x="1576" y="1879"/>
                </a:lnTo>
                <a:lnTo>
                  <a:pt x="1603" y="1866"/>
                </a:lnTo>
                <a:lnTo>
                  <a:pt x="1634" y="1848"/>
                </a:lnTo>
                <a:lnTo>
                  <a:pt x="1665" y="1852"/>
                </a:lnTo>
                <a:lnTo>
                  <a:pt x="1692" y="1843"/>
                </a:lnTo>
                <a:lnTo>
                  <a:pt x="1723" y="1843"/>
                </a:lnTo>
                <a:lnTo>
                  <a:pt x="1754" y="1826"/>
                </a:lnTo>
                <a:lnTo>
                  <a:pt x="1785" y="1812"/>
                </a:lnTo>
                <a:lnTo>
                  <a:pt x="1812" y="1777"/>
                </a:lnTo>
                <a:lnTo>
                  <a:pt x="1842" y="1737"/>
                </a:lnTo>
                <a:lnTo>
                  <a:pt x="1873" y="1710"/>
                </a:lnTo>
                <a:lnTo>
                  <a:pt x="1900" y="1692"/>
                </a:lnTo>
                <a:lnTo>
                  <a:pt x="1931" y="1683"/>
                </a:lnTo>
                <a:lnTo>
                  <a:pt x="1962" y="1661"/>
                </a:lnTo>
                <a:lnTo>
                  <a:pt x="1989" y="1643"/>
                </a:lnTo>
                <a:lnTo>
                  <a:pt x="2020" y="1635"/>
                </a:lnTo>
                <a:lnTo>
                  <a:pt x="2051" y="1621"/>
                </a:lnTo>
                <a:lnTo>
                  <a:pt x="2078" y="1608"/>
                </a:lnTo>
                <a:lnTo>
                  <a:pt x="2109" y="1590"/>
                </a:lnTo>
                <a:lnTo>
                  <a:pt x="2140" y="1581"/>
                </a:lnTo>
                <a:lnTo>
                  <a:pt x="2171" y="1590"/>
                </a:lnTo>
                <a:lnTo>
                  <a:pt x="2198" y="1590"/>
                </a:lnTo>
                <a:lnTo>
                  <a:pt x="2229" y="1590"/>
                </a:lnTo>
                <a:lnTo>
                  <a:pt x="2260" y="1563"/>
                </a:lnTo>
                <a:lnTo>
                  <a:pt x="2287" y="1550"/>
                </a:lnTo>
                <a:lnTo>
                  <a:pt x="2318" y="1541"/>
                </a:lnTo>
                <a:lnTo>
                  <a:pt x="2349" y="1515"/>
                </a:lnTo>
                <a:lnTo>
                  <a:pt x="2376" y="1492"/>
                </a:lnTo>
                <a:lnTo>
                  <a:pt x="2406" y="1470"/>
                </a:lnTo>
                <a:lnTo>
                  <a:pt x="2437" y="1466"/>
                </a:lnTo>
                <a:lnTo>
                  <a:pt x="2464" y="1439"/>
                </a:lnTo>
                <a:lnTo>
                  <a:pt x="2495" y="1408"/>
                </a:lnTo>
                <a:lnTo>
                  <a:pt x="2526" y="1395"/>
                </a:lnTo>
                <a:lnTo>
                  <a:pt x="2553" y="1399"/>
                </a:lnTo>
                <a:lnTo>
                  <a:pt x="2584" y="1404"/>
                </a:lnTo>
                <a:lnTo>
                  <a:pt x="2615" y="1386"/>
                </a:lnTo>
                <a:lnTo>
                  <a:pt x="2646" y="1373"/>
                </a:lnTo>
                <a:lnTo>
                  <a:pt x="2673" y="1337"/>
                </a:lnTo>
                <a:lnTo>
                  <a:pt x="2704" y="1324"/>
                </a:lnTo>
                <a:lnTo>
                  <a:pt x="2735" y="1288"/>
                </a:lnTo>
                <a:lnTo>
                  <a:pt x="2762" y="1275"/>
                </a:lnTo>
                <a:lnTo>
                  <a:pt x="2793" y="1248"/>
                </a:lnTo>
                <a:lnTo>
                  <a:pt x="2824" y="1230"/>
                </a:lnTo>
                <a:lnTo>
                  <a:pt x="2851" y="1213"/>
                </a:lnTo>
                <a:lnTo>
                  <a:pt x="2882" y="1190"/>
                </a:lnTo>
                <a:lnTo>
                  <a:pt x="2913" y="1168"/>
                </a:lnTo>
                <a:lnTo>
                  <a:pt x="2940" y="1124"/>
                </a:lnTo>
                <a:lnTo>
                  <a:pt x="2970" y="1093"/>
                </a:lnTo>
                <a:lnTo>
                  <a:pt x="3001" y="1053"/>
                </a:lnTo>
                <a:lnTo>
                  <a:pt x="3032" y="1022"/>
                </a:lnTo>
                <a:lnTo>
                  <a:pt x="3059" y="1013"/>
                </a:lnTo>
                <a:lnTo>
                  <a:pt x="3090" y="982"/>
                </a:lnTo>
                <a:lnTo>
                  <a:pt x="3121" y="959"/>
                </a:lnTo>
                <a:lnTo>
                  <a:pt x="3148" y="911"/>
                </a:lnTo>
                <a:lnTo>
                  <a:pt x="3179" y="897"/>
                </a:lnTo>
                <a:lnTo>
                  <a:pt x="3210" y="888"/>
                </a:lnTo>
                <a:lnTo>
                  <a:pt x="3237" y="880"/>
                </a:lnTo>
                <a:lnTo>
                  <a:pt x="3268" y="857"/>
                </a:lnTo>
                <a:lnTo>
                  <a:pt x="3299" y="840"/>
                </a:lnTo>
                <a:lnTo>
                  <a:pt x="3326" y="822"/>
                </a:lnTo>
                <a:lnTo>
                  <a:pt x="3357" y="804"/>
                </a:lnTo>
                <a:lnTo>
                  <a:pt x="3388" y="768"/>
                </a:lnTo>
                <a:lnTo>
                  <a:pt x="3419" y="733"/>
                </a:lnTo>
                <a:lnTo>
                  <a:pt x="3446" y="702"/>
                </a:lnTo>
                <a:lnTo>
                  <a:pt x="3477" y="693"/>
                </a:lnTo>
                <a:lnTo>
                  <a:pt x="3507" y="729"/>
                </a:lnTo>
                <a:lnTo>
                  <a:pt x="3534" y="755"/>
                </a:lnTo>
                <a:lnTo>
                  <a:pt x="3565" y="751"/>
                </a:lnTo>
                <a:lnTo>
                  <a:pt x="3596" y="697"/>
                </a:lnTo>
                <a:lnTo>
                  <a:pt x="3623" y="680"/>
                </a:lnTo>
                <a:lnTo>
                  <a:pt x="3654" y="671"/>
                </a:lnTo>
                <a:lnTo>
                  <a:pt x="3685" y="662"/>
                </a:lnTo>
                <a:lnTo>
                  <a:pt x="3712" y="644"/>
                </a:lnTo>
                <a:lnTo>
                  <a:pt x="3743" y="626"/>
                </a:lnTo>
                <a:lnTo>
                  <a:pt x="3774" y="622"/>
                </a:lnTo>
                <a:lnTo>
                  <a:pt x="3805" y="617"/>
                </a:lnTo>
                <a:lnTo>
                  <a:pt x="3832" y="609"/>
                </a:lnTo>
                <a:lnTo>
                  <a:pt x="3863" y="595"/>
                </a:lnTo>
                <a:lnTo>
                  <a:pt x="3894" y="578"/>
                </a:lnTo>
                <a:lnTo>
                  <a:pt x="3921" y="569"/>
                </a:lnTo>
                <a:lnTo>
                  <a:pt x="3952" y="560"/>
                </a:lnTo>
                <a:lnTo>
                  <a:pt x="3983" y="533"/>
                </a:lnTo>
                <a:lnTo>
                  <a:pt x="4010" y="502"/>
                </a:lnTo>
                <a:lnTo>
                  <a:pt x="4040" y="475"/>
                </a:lnTo>
                <a:lnTo>
                  <a:pt x="4071" y="453"/>
                </a:lnTo>
                <a:lnTo>
                  <a:pt x="4098" y="440"/>
                </a:lnTo>
                <a:lnTo>
                  <a:pt x="4129" y="431"/>
                </a:lnTo>
                <a:lnTo>
                  <a:pt x="4160" y="409"/>
                </a:lnTo>
                <a:lnTo>
                  <a:pt x="4191" y="387"/>
                </a:lnTo>
                <a:lnTo>
                  <a:pt x="4218" y="347"/>
                </a:lnTo>
                <a:lnTo>
                  <a:pt x="4249" y="298"/>
                </a:lnTo>
                <a:lnTo>
                  <a:pt x="4280" y="249"/>
                </a:lnTo>
                <a:lnTo>
                  <a:pt x="4307" y="213"/>
                </a:lnTo>
                <a:lnTo>
                  <a:pt x="4338" y="209"/>
                </a:lnTo>
                <a:lnTo>
                  <a:pt x="4369" y="209"/>
                </a:lnTo>
                <a:lnTo>
                  <a:pt x="4396" y="213"/>
                </a:lnTo>
                <a:lnTo>
                  <a:pt x="4427" y="218"/>
                </a:lnTo>
                <a:lnTo>
                  <a:pt x="4458" y="240"/>
                </a:lnTo>
                <a:lnTo>
                  <a:pt x="4485" y="240"/>
                </a:lnTo>
                <a:lnTo>
                  <a:pt x="4516" y="236"/>
                </a:lnTo>
                <a:lnTo>
                  <a:pt x="4547" y="209"/>
                </a:lnTo>
                <a:lnTo>
                  <a:pt x="4574" y="178"/>
                </a:lnTo>
                <a:lnTo>
                  <a:pt x="4604" y="133"/>
                </a:lnTo>
                <a:lnTo>
                  <a:pt x="4635" y="89"/>
                </a:lnTo>
                <a:lnTo>
                  <a:pt x="4666" y="31"/>
                </a:lnTo>
                <a:lnTo>
                  <a:pt x="4693" y="13"/>
                </a:lnTo>
                <a:lnTo>
                  <a:pt x="4724" y="0"/>
                </a:lnTo>
              </a:path>
            </a:pathLst>
          </a:custGeom>
          <a:noFill/>
          <a:ln w="41275" cap="rnd">
            <a:solidFill>
              <a:srgbClr val="5B8E2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8"/>
          <p:cNvSpPr>
            <a:spLocks/>
          </p:cNvSpPr>
          <p:nvPr/>
        </p:nvSpPr>
        <p:spPr bwMode="auto">
          <a:xfrm>
            <a:off x="877888" y="1965325"/>
            <a:ext cx="7499350" cy="3538538"/>
          </a:xfrm>
          <a:custGeom>
            <a:avLst/>
            <a:gdLst>
              <a:gd name="T0" fmla="*/ 58 w 4724"/>
              <a:gd name="T1" fmla="*/ 1954 h 2229"/>
              <a:gd name="T2" fmla="*/ 151 w 4724"/>
              <a:gd name="T3" fmla="*/ 1976 h 2229"/>
              <a:gd name="T4" fmla="*/ 239 w 4724"/>
              <a:gd name="T5" fmla="*/ 1954 h 2229"/>
              <a:gd name="T6" fmla="*/ 328 w 4724"/>
              <a:gd name="T7" fmla="*/ 1861 h 2229"/>
              <a:gd name="T8" fmla="*/ 417 w 4724"/>
              <a:gd name="T9" fmla="*/ 1785 h 2229"/>
              <a:gd name="T10" fmla="*/ 506 w 4724"/>
              <a:gd name="T11" fmla="*/ 1727 h 2229"/>
              <a:gd name="T12" fmla="*/ 595 w 4724"/>
              <a:gd name="T13" fmla="*/ 1679 h 2229"/>
              <a:gd name="T14" fmla="*/ 684 w 4724"/>
              <a:gd name="T15" fmla="*/ 1674 h 2229"/>
              <a:gd name="T16" fmla="*/ 772 w 4724"/>
              <a:gd name="T17" fmla="*/ 1692 h 2229"/>
              <a:gd name="T18" fmla="*/ 861 w 4724"/>
              <a:gd name="T19" fmla="*/ 1736 h 2229"/>
              <a:gd name="T20" fmla="*/ 950 w 4724"/>
              <a:gd name="T21" fmla="*/ 1812 h 2229"/>
              <a:gd name="T22" fmla="*/ 1039 w 4724"/>
              <a:gd name="T23" fmla="*/ 1972 h 2229"/>
              <a:gd name="T24" fmla="*/ 1128 w 4724"/>
              <a:gd name="T25" fmla="*/ 2127 h 2229"/>
              <a:gd name="T26" fmla="*/ 1217 w 4724"/>
              <a:gd name="T27" fmla="*/ 2180 h 2229"/>
              <a:gd name="T28" fmla="*/ 1306 w 4724"/>
              <a:gd name="T29" fmla="*/ 2198 h 2229"/>
              <a:gd name="T30" fmla="*/ 1398 w 4724"/>
              <a:gd name="T31" fmla="*/ 2225 h 2229"/>
              <a:gd name="T32" fmla="*/ 1487 w 4724"/>
              <a:gd name="T33" fmla="*/ 2127 h 2229"/>
              <a:gd name="T34" fmla="*/ 1576 w 4724"/>
              <a:gd name="T35" fmla="*/ 2092 h 2229"/>
              <a:gd name="T36" fmla="*/ 1665 w 4724"/>
              <a:gd name="T37" fmla="*/ 2034 h 2229"/>
              <a:gd name="T38" fmla="*/ 1754 w 4724"/>
              <a:gd name="T39" fmla="*/ 1967 h 2229"/>
              <a:gd name="T40" fmla="*/ 1842 w 4724"/>
              <a:gd name="T41" fmla="*/ 1878 h 2229"/>
              <a:gd name="T42" fmla="*/ 1931 w 4724"/>
              <a:gd name="T43" fmla="*/ 1852 h 2229"/>
              <a:gd name="T44" fmla="*/ 2020 w 4724"/>
              <a:gd name="T45" fmla="*/ 1794 h 2229"/>
              <a:gd name="T46" fmla="*/ 2109 w 4724"/>
              <a:gd name="T47" fmla="*/ 1750 h 2229"/>
              <a:gd name="T48" fmla="*/ 2198 w 4724"/>
              <a:gd name="T49" fmla="*/ 1763 h 2229"/>
              <a:gd name="T50" fmla="*/ 2287 w 4724"/>
              <a:gd name="T51" fmla="*/ 1710 h 2229"/>
              <a:gd name="T52" fmla="*/ 2376 w 4724"/>
              <a:gd name="T53" fmla="*/ 1741 h 2229"/>
              <a:gd name="T54" fmla="*/ 2464 w 4724"/>
              <a:gd name="T55" fmla="*/ 1696 h 2229"/>
              <a:gd name="T56" fmla="*/ 2553 w 4724"/>
              <a:gd name="T57" fmla="*/ 1612 h 2229"/>
              <a:gd name="T58" fmla="*/ 2646 w 4724"/>
              <a:gd name="T59" fmla="*/ 1576 h 2229"/>
              <a:gd name="T60" fmla="*/ 2735 w 4724"/>
              <a:gd name="T61" fmla="*/ 1452 h 2229"/>
              <a:gd name="T62" fmla="*/ 2824 w 4724"/>
              <a:gd name="T63" fmla="*/ 1479 h 2229"/>
              <a:gd name="T64" fmla="*/ 2913 w 4724"/>
              <a:gd name="T65" fmla="*/ 1457 h 2229"/>
              <a:gd name="T66" fmla="*/ 3001 w 4724"/>
              <a:gd name="T67" fmla="*/ 1394 h 2229"/>
              <a:gd name="T68" fmla="*/ 3090 w 4724"/>
              <a:gd name="T69" fmla="*/ 1239 h 2229"/>
              <a:gd name="T70" fmla="*/ 3179 w 4724"/>
              <a:gd name="T71" fmla="*/ 1234 h 2229"/>
              <a:gd name="T72" fmla="*/ 3268 w 4724"/>
              <a:gd name="T73" fmla="*/ 1186 h 2229"/>
              <a:gd name="T74" fmla="*/ 3357 w 4724"/>
              <a:gd name="T75" fmla="*/ 1123 h 2229"/>
              <a:gd name="T76" fmla="*/ 3446 w 4724"/>
              <a:gd name="T77" fmla="*/ 1075 h 2229"/>
              <a:gd name="T78" fmla="*/ 3534 w 4724"/>
              <a:gd name="T79" fmla="*/ 999 h 2229"/>
              <a:gd name="T80" fmla="*/ 3623 w 4724"/>
              <a:gd name="T81" fmla="*/ 888 h 2229"/>
              <a:gd name="T82" fmla="*/ 3712 w 4724"/>
              <a:gd name="T83" fmla="*/ 830 h 2229"/>
              <a:gd name="T84" fmla="*/ 3805 w 4724"/>
              <a:gd name="T85" fmla="*/ 724 h 2229"/>
              <a:gd name="T86" fmla="*/ 3894 w 4724"/>
              <a:gd name="T87" fmla="*/ 653 h 2229"/>
              <a:gd name="T88" fmla="*/ 3983 w 4724"/>
              <a:gd name="T89" fmla="*/ 639 h 2229"/>
              <a:gd name="T90" fmla="*/ 4071 w 4724"/>
              <a:gd name="T91" fmla="*/ 524 h 2229"/>
              <a:gd name="T92" fmla="*/ 4160 w 4724"/>
              <a:gd name="T93" fmla="*/ 528 h 2229"/>
              <a:gd name="T94" fmla="*/ 4249 w 4724"/>
              <a:gd name="T95" fmla="*/ 444 h 2229"/>
              <a:gd name="T96" fmla="*/ 4338 w 4724"/>
              <a:gd name="T97" fmla="*/ 360 h 2229"/>
              <a:gd name="T98" fmla="*/ 4427 w 4724"/>
              <a:gd name="T99" fmla="*/ 297 h 2229"/>
              <a:gd name="T100" fmla="*/ 4516 w 4724"/>
              <a:gd name="T101" fmla="*/ 249 h 2229"/>
              <a:gd name="T102" fmla="*/ 4604 w 4724"/>
              <a:gd name="T103" fmla="*/ 133 h 2229"/>
              <a:gd name="T104" fmla="*/ 4693 w 4724"/>
              <a:gd name="T105" fmla="*/ 26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24" h="2229">
                <a:moveTo>
                  <a:pt x="0" y="1958"/>
                </a:moveTo>
                <a:lnTo>
                  <a:pt x="31" y="1958"/>
                </a:lnTo>
                <a:lnTo>
                  <a:pt x="58" y="1954"/>
                </a:lnTo>
                <a:lnTo>
                  <a:pt x="89" y="1963"/>
                </a:lnTo>
                <a:lnTo>
                  <a:pt x="120" y="1963"/>
                </a:lnTo>
                <a:lnTo>
                  <a:pt x="151" y="1976"/>
                </a:lnTo>
                <a:lnTo>
                  <a:pt x="178" y="1976"/>
                </a:lnTo>
                <a:lnTo>
                  <a:pt x="208" y="1972"/>
                </a:lnTo>
                <a:lnTo>
                  <a:pt x="239" y="1954"/>
                </a:lnTo>
                <a:lnTo>
                  <a:pt x="266" y="1927"/>
                </a:lnTo>
                <a:lnTo>
                  <a:pt x="297" y="1892"/>
                </a:lnTo>
                <a:lnTo>
                  <a:pt x="328" y="1861"/>
                </a:lnTo>
                <a:lnTo>
                  <a:pt x="355" y="1843"/>
                </a:lnTo>
                <a:lnTo>
                  <a:pt x="386" y="1812"/>
                </a:lnTo>
                <a:lnTo>
                  <a:pt x="417" y="1785"/>
                </a:lnTo>
                <a:lnTo>
                  <a:pt x="444" y="1750"/>
                </a:lnTo>
                <a:lnTo>
                  <a:pt x="475" y="1727"/>
                </a:lnTo>
                <a:lnTo>
                  <a:pt x="506" y="1727"/>
                </a:lnTo>
                <a:lnTo>
                  <a:pt x="537" y="1732"/>
                </a:lnTo>
                <a:lnTo>
                  <a:pt x="564" y="1710"/>
                </a:lnTo>
                <a:lnTo>
                  <a:pt x="595" y="1679"/>
                </a:lnTo>
                <a:lnTo>
                  <a:pt x="626" y="1648"/>
                </a:lnTo>
                <a:lnTo>
                  <a:pt x="653" y="1661"/>
                </a:lnTo>
                <a:lnTo>
                  <a:pt x="684" y="1674"/>
                </a:lnTo>
                <a:lnTo>
                  <a:pt x="715" y="1683"/>
                </a:lnTo>
                <a:lnTo>
                  <a:pt x="742" y="1683"/>
                </a:lnTo>
                <a:lnTo>
                  <a:pt x="772" y="1692"/>
                </a:lnTo>
                <a:lnTo>
                  <a:pt x="803" y="1719"/>
                </a:lnTo>
                <a:lnTo>
                  <a:pt x="830" y="1736"/>
                </a:lnTo>
                <a:lnTo>
                  <a:pt x="861" y="1736"/>
                </a:lnTo>
                <a:lnTo>
                  <a:pt x="892" y="1741"/>
                </a:lnTo>
                <a:lnTo>
                  <a:pt x="919" y="1759"/>
                </a:lnTo>
                <a:lnTo>
                  <a:pt x="950" y="1812"/>
                </a:lnTo>
                <a:lnTo>
                  <a:pt x="981" y="1856"/>
                </a:lnTo>
                <a:lnTo>
                  <a:pt x="1012" y="1918"/>
                </a:lnTo>
                <a:lnTo>
                  <a:pt x="1039" y="1972"/>
                </a:lnTo>
                <a:lnTo>
                  <a:pt x="1070" y="2021"/>
                </a:lnTo>
                <a:lnTo>
                  <a:pt x="1101" y="2092"/>
                </a:lnTo>
                <a:lnTo>
                  <a:pt x="1128" y="2127"/>
                </a:lnTo>
                <a:lnTo>
                  <a:pt x="1159" y="2163"/>
                </a:lnTo>
                <a:lnTo>
                  <a:pt x="1190" y="2163"/>
                </a:lnTo>
                <a:lnTo>
                  <a:pt x="1217" y="2180"/>
                </a:lnTo>
                <a:lnTo>
                  <a:pt x="1248" y="2189"/>
                </a:lnTo>
                <a:lnTo>
                  <a:pt x="1279" y="2194"/>
                </a:lnTo>
                <a:lnTo>
                  <a:pt x="1306" y="2198"/>
                </a:lnTo>
                <a:lnTo>
                  <a:pt x="1336" y="2220"/>
                </a:lnTo>
                <a:lnTo>
                  <a:pt x="1367" y="2229"/>
                </a:lnTo>
                <a:lnTo>
                  <a:pt x="1398" y="2225"/>
                </a:lnTo>
                <a:lnTo>
                  <a:pt x="1425" y="2194"/>
                </a:lnTo>
                <a:lnTo>
                  <a:pt x="1456" y="2158"/>
                </a:lnTo>
                <a:lnTo>
                  <a:pt x="1487" y="2127"/>
                </a:lnTo>
                <a:lnTo>
                  <a:pt x="1514" y="2109"/>
                </a:lnTo>
                <a:lnTo>
                  <a:pt x="1545" y="2109"/>
                </a:lnTo>
                <a:lnTo>
                  <a:pt x="1576" y="2092"/>
                </a:lnTo>
                <a:lnTo>
                  <a:pt x="1603" y="2087"/>
                </a:lnTo>
                <a:lnTo>
                  <a:pt x="1634" y="2056"/>
                </a:lnTo>
                <a:lnTo>
                  <a:pt x="1665" y="2034"/>
                </a:lnTo>
                <a:lnTo>
                  <a:pt x="1692" y="2016"/>
                </a:lnTo>
                <a:lnTo>
                  <a:pt x="1723" y="1998"/>
                </a:lnTo>
                <a:lnTo>
                  <a:pt x="1754" y="1967"/>
                </a:lnTo>
                <a:lnTo>
                  <a:pt x="1785" y="1927"/>
                </a:lnTo>
                <a:lnTo>
                  <a:pt x="1812" y="1901"/>
                </a:lnTo>
                <a:lnTo>
                  <a:pt x="1842" y="1878"/>
                </a:lnTo>
                <a:lnTo>
                  <a:pt x="1873" y="1865"/>
                </a:lnTo>
                <a:lnTo>
                  <a:pt x="1900" y="1847"/>
                </a:lnTo>
                <a:lnTo>
                  <a:pt x="1931" y="1852"/>
                </a:lnTo>
                <a:lnTo>
                  <a:pt x="1962" y="1830"/>
                </a:lnTo>
                <a:lnTo>
                  <a:pt x="1989" y="1821"/>
                </a:lnTo>
                <a:lnTo>
                  <a:pt x="2020" y="1794"/>
                </a:lnTo>
                <a:lnTo>
                  <a:pt x="2051" y="1794"/>
                </a:lnTo>
                <a:lnTo>
                  <a:pt x="2078" y="1776"/>
                </a:lnTo>
                <a:lnTo>
                  <a:pt x="2109" y="1750"/>
                </a:lnTo>
                <a:lnTo>
                  <a:pt x="2140" y="1719"/>
                </a:lnTo>
                <a:lnTo>
                  <a:pt x="2171" y="1745"/>
                </a:lnTo>
                <a:lnTo>
                  <a:pt x="2198" y="1763"/>
                </a:lnTo>
                <a:lnTo>
                  <a:pt x="2229" y="1785"/>
                </a:lnTo>
                <a:lnTo>
                  <a:pt x="2260" y="1741"/>
                </a:lnTo>
                <a:lnTo>
                  <a:pt x="2287" y="1710"/>
                </a:lnTo>
                <a:lnTo>
                  <a:pt x="2318" y="1701"/>
                </a:lnTo>
                <a:lnTo>
                  <a:pt x="2349" y="1714"/>
                </a:lnTo>
                <a:lnTo>
                  <a:pt x="2376" y="1741"/>
                </a:lnTo>
                <a:lnTo>
                  <a:pt x="2406" y="1745"/>
                </a:lnTo>
                <a:lnTo>
                  <a:pt x="2437" y="1727"/>
                </a:lnTo>
                <a:lnTo>
                  <a:pt x="2464" y="1696"/>
                </a:lnTo>
                <a:lnTo>
                  <a:pt x="2495" y="1670"/>
                </a:lnTo>
                <a:lnTo>
                  <a:pt x="2526" y="1639"/>
                </a:lnTo>
                <a:lnTo>
                  <a:pt x="2553" y="1612"/>
                </a:lnTo>
                <a:lnTo>
                  <a:pt x="2584" y="1585"/>
                </a:lnTo>
                <a:lnTo>
                  <a:pt x="2615" y="1581"/>
                </a:lnTo>
                <a:lnTo>
                  <a:pt x="2646" y="1576"/>
                </a:lnTo>
                <a:lnTo>
                  <a:pt x="2673" y="1590"/>
                </a:lnTo>
                <a:lnTo>
                  <a:pt x="2704" y="1523"/>
                </a:lnTo>
                <a:lnTo>
                  <a:pt x="2735" y="1452"/>
                </a:lnTo>
                <a:lnTo>
                  <a:pt x="2762" y="1390"/>
                </a:lnTo>
                <a:lnTo>
                  <a:pt x="2793" y="1430"/>
                </a:lnTo>
                <a:lnTo>
                  <a:pt x="2824" y="1479"/>
                </a:lnTo>
                <a:lnTo>
                  <a:pt x="2851" y="1492"/>
                </a:lnTo>
                <a:lnTo>
                  <a:pt x="2882" y="1474"/>
                </a:lnTo>
                <a:lnTo>
                  <a:pt x="2913" y="1457"/>
                </a:lnTo>
                <a:lnTo>
                  <a:pt x="2940" y="1439"/>
                </a:lnTo>
                <a:lnTo>
                  <a:pt x="2970" y="1421"/>
                </a:lnTo>
                <a:lnTo>
                  <a:pt x="3001" y="1394"/>
                </a:lnTo>
                <a:lnTo>
                  <a:pt x="3032" y="1350"/>
                </a:lnTo>
                <a:lnTo>
                  <a:pt x="3059" y="1297"/>
                </a:lnTo>
                <a:lnTo>
                  <a:pt x="3090" y="1239"/>
                </a:lnTo>
                <a:lnTo>
                  <a:pt x="3121" y="1177"/>
                </a:lnTo>
                <a:lnTo>
                  <a:pt x="3148" y="1195"/>
                </a:lnTo>
                <a:lnTo>
                  <a:pt x="3179" y="1234"/>
                </a:lnTo>
                <a:lnTo>
                  <a:pt x="3210" y="1274"/>
                </a:lnTo>
                <a:lnTo>
                  <a:pt x="3237" y="1239"/>
                </a:lnTo>
                <a:lnTo>
                  <a:pt x="3268" y="1186"/>
                </a:lnTo>
                <a:lnTo>
                  <a:pt x="3299" y="1159"/>
                </a:lnTo>
                <a:lnTo>
                  <a:pt x="3326" y="1141"/>
                </a:lnTo>
                <a:lnTo>
                  <a:pt x="3357" y="1123"/>
                </a:lnTo>
                <a:lnTo>
                  <a:pt x="3388" y="1115"/>
                </a:lnTo>
                <a:lnTo>
                  <a:pt x="3419" y="1083"/>
                </a:lnTo>
                <a:lnTo>
                  <a:pt x="3446" y="1075"/>
                </a:lnTo>
                <a:lnTo>
                  <a:pt x="3477" y="1052"/>
                </a:lnTo>
                <a:lnTo>
                  <a:pt x="3507" y="1030"/>
                </a:lnTo>
                <a:lnTo>
                  <a:pt x="3534" y="999"/>
                </a:lnTo>
                <a:lnTo>
                  <a:pt x="3565" y="955"/>
                </a:lnTo>
                <a:lnTo>
                  <a:pt x="3596" y="924"/>
                </a:lnTo>
                <a:lnTo>
                  <a:pt x="3623" y="888"/>
                </a:lnTo>
                <a:lnTo>
                  <a:pt x="3654" y="879"/>
                </a:lnTo>
                <a:lnTo>
                  <a:pt x="3685" y="848"/>
                </a:lnTo>
                <a:lnTo>
                  <a:pt x="3712" y="830"/>
                </a:lnTo>
                <a:lnTo>
                  <a:pt x="3743" y="764"/>
                </a:lnTo>
                <a:lnTo>
                  <a:pt x="3774" y="755"/>
                </a:lnTo>
                <a:lnTo>
                  <a:pt x="3805" y="724"/>
                </a:lnTo>
                <a:lnTo>
                  <a:pt x="3832" y="724"/>
                </a:lnTo>
                <a:lnTo>
                  <a:pt x="3863" y="684"/>
                </a:lnTo>
                <a:lnTo>
                  <a:pt x="3894" y="653"/>
                </a:lnTo>
                <a:lnTo>
                  <a:pt x="3921" y="639"/>
                </a:lnTo>
                <a:lnTo>
                  <a:pt x="3952" y="653"/>
                </a:lnTo>
                <a:lnTo>
                  <a:pt x="3983" y="639"/>
                </a:lnTo>
                <a:lnTo>
                  <a:pt x="4010" y="608"/>
                </a:lnTo>
                <a:lnTo>
                  <a:pt x="4040" y="559"/>
                </a:lnTo>
                <a:lnTo>
                  <a:pt x="4071" y="524"/>
                </a:lnTo>
                <a:lnTo>
                  <a:pt x="4098" y="506"/>
                </a:lnTo>
                <a:lnTo>
                  <a:pt x="4129" y="519"/>
                </a:lnTo>
                <a:lnTo>
                  <a:pt x="4160" y="528"/>
                </a:lnTo>
                <a:lnTo>
                  <a:pt x="4191" y="506"/>
                </a:lnTo>
                <a:lnTo>
                  <a:pt x="4218" y="479"/>
                </a:lnTo>
                <a:lnTo>
                  <a:pt x="4249" y="444"/>
                </a:lnTo>
                <a:lnTo>
                  <a:pt x="4280" y="422"/>
                </a:lnTo>
                <a:lnTo>
                  <a:pt x="4307" y="377"/>
                </a:lnTo>
                <a:lnTo>
                  <a:pt x="4338" y="360"/>
                </a:lnTo>
                <a:lnTo>
                  <a:pt x="4369" y="337"/>
                </a:lnTo>
                <a:lnTo>
                  <a:pt x="4396" y="315"/>
                </a:lnTo>
                <a:lnTo>
                  <a:pt x="4427" y="297"/>
                </a:lnTo>
                <a:lnTo>
                  <a:pt x="4458" y="315"/>
                </a:lnTo>
                <a:lnTo>
                  <a:pt x="4485" y="288"/>
                </a:lnTo>
                <a:lnTo>
                  <a:pt x="4516" y="249"/>
                </a:lnTo>
                <a:lnTo>
                  <a:pt x="4547" y="186"/>
                </a:lnTo>
                <a:lnTo>
                  <a:pt x="4574" y="164"/>
                </a:lnTo>
                <a:lnTo>
                  <a:pt x="4604" y="133"/>
                </a:lnTo>
                <a:lnTo>
                  <a:pt x="4635" y="106"/>
                </a:lnTo>
                <a:lnTo>
                  <a:pt x="4666" y="53"/>
                </a:lnTo>
                <a:lnTo>
                  <a:pt x="4693" y="26"/>
                </a:lnTo>
                <a:lnTo>
                  <a:pt x="4724" y="0"/>
                </a:lnTo>
              </a:path>
            </a:pathLst>
          </a:custGeom>
          <a:noFill/>
          <a:ln w="41275" cap="rnd">
            <a:solidFill>
              <a:srgbClr val="8E295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9"/>
          <p:cNvSpPr>
            <a:spLocks/>
          </p:cNvSpPr>
          <p:nvPr/>
        </p:nvSpPr>
        <p:spPr bwMode="auto">
          <a:xfrm>
            <a:off x="785813" y="4581525"/>
            <a:ext cx="7732713" cy="0"/>
          </a:xfrm>
          <a:custGeom>
            <a:avLst/>
            <a:gdLst>
              <a:gd name="T0" fmla="*/ 58 w 4871"/>
              <a:gd name="T1" fmla="*/ 147 w 4871"/>
              <a:gd name="T2" fmla="*/ 236 w 4871"/>
              <a:gd name="T3" fmla="*/ 324 w 4871"/>
              <a:gd name="T4" fmla="*/ 413 w 4871"/>
              <a:gd name="T5" fmla="*/ 502 w 4871"/>
              <a:gd name="T6" fmla="*/ 595 w 4871"/>
              <a:gd name="T7" fmla="*/ 684 w 4871"/>
              <a:gd name="T8" fmla="*/ 773 w 4871"/>
              <a:gd name="T9" fmla="*/ 861 w 4871"/>
              <a:gd name="T10" fmla="*/ 950 w 4871"/>
              <a:gd name="T11" fmla="*/ 1039 w 4871"/>
              <a:gd name="T12" fmla="*/ 1128 w 4871"/>
              <a:gd name="T13" fmla="*/ 1217 w 4871"/>
              <a:gd name="T14" fmla="*/ 1306 w 4871"/>
              <a:gd name="T15" fmla="*/ 1394 w 4871"/>
              <a:gd name="T16" fmla="*/ 1483 w 4871"/>
              <a:gd name="T17" fmla="*/ 1572 w 4871"/>
              <a:gd name="T18" fmla="*/ 1661 w 4871"/>
              <a:gd name="T19" fmla="*/ 1750 w 4871"/>
              <a:gd name="T20" fmla="*/ 1843 w 4871"/>
              <a:gd name="T21" fmla="*/ 1931 w 4871"/>
              <a:gd name="T22" fmla="*/ 2020 w 4871"/>
              <a:gd name="T23" fmla="*/ 2109 w 4871"/>
              <a:gd name="T24" fmla="*/ 2198 w 4871"/>
              <a:gd name="T25" fmla="*/ 2287 w 4871"/>
              <a:gd name="T26" fmla="*/ 2376 w 4871"/>
              <a:gd name="T27" fmla="*/ 2464 w 4871"/>
              <a:gd name="T28" fmla="*/ 2553 w 4871"/>
              <a:gd name="T29" fmla="*/ 2642 w 4871"/>
              <a:gd name="T30" fmla="*/ 2731 w 4871"/>
              <a:gd name="T31" fmla="*/ 2820 w 4871"/>
              <a:gd name="T32" fmla="*/ 2909 w 4871"/>
              <a:gd name="T33" fmla="*/ 2998 w 4871"/>
              <a:gd name="T34" fmla="*/ 3090 w 4871"/>
              <a:gd name="T35" fmla="*/ 3179 w 4871"/>
              <a:gd name="T36" fmla="*/ 3268 w 4871"/>
              <a:gd name="T37" fmla="*/ 3357 w 4871"/>
              <a:gd name="T38" fmla="*/ 3446 w 4871"/>
              <a:gd name="T39" fmla="*/ 3535 w 4871"/>
              <a:gd name="T40" fmla="*/ 3623 w 4871"/>
              <a:gd name="T41" fmla="*/ 3712 w 4871"/>
              <a:gd name="T42" fmla="*/ 3801 w 4871"/>
              <a:gd name="T43" fmla="*/ 3890 w 4871"/>
              <a:gd name="T44" fmla="*/ 3979 w 4871"/>
              <a:gd name="T45" fmla="*/ 4068 w 4871"/>
              <a:gd name="T46" fmla="*/ 4156 w 4871"/>
              <a:gd name="T47" fmla="*/ 4249 w 4871"/>
              <a:gd name="T48" fmla="*/ 4338 w 4871"/>
              <a:gd name="T49" fmla="*/ 4427 w 4871"/>
              <a:gd name="T50" fmla="*/ 4516 w 4871"/>
              <a:gd name="T51" fmla="*/ 4605 w 4871"/>
              <a:gd name="T52" fmla="*/ 4693 w 4871"/>
              <a:gd name="T53" fmla="*/ 4782 w 4871"/>
              <a:gd name="T54" fmla="*/ 4871 w 487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</a:cxnLst>
            <a:rect l="0" t="0" r="r" b="b"/>
            <a:pathLst>
              <a:path w="4871">
                <a:moveTo>
                  <a:pt x="0" y="0"/>
                </a:moveTo>
                <a:lnTo>
                  <a:pt x="27" y="0"/>
                </a:lnTo>
                <a:lnTo>
                  <a:pt x="58" y="0"/>
                </a:lnTo>
                <a:lnTo>
                  <a:pt x="89" y="0"/>
                </a:lnTo>
                <a:lnTo>
                  <a:pt x="116" y="0"/>
                </a:lnTo>
                <a:lnTo>
                  <a:pt x="147" y="0"/>
                </a:lnTo>
                <a:lnTo>
                  <a:pt x="178" y="0"/>
                </a:lnTo>
                <a:lnTo>
                  <a:pt x="209" y="0"/>
                </a:lnTo>
                <a:lnTo>
                  <a:pt x="236" y="0"/>
                </a:lnTo>
                <a:lnTo>
                  <a:pt x="266" y="0"/>
                </a:lnTo>
                <a:lnTo>
                  <a:pt x="297" y="0"/>
                </a:lnTo>
                <a:lnTo>
                  <a:pt x="324" y="0"/>
                </a:lnTo>
                <a:lnTo>
                  <a:pt x="355" y="0"/>
                </a:lnTo>
                <a:lnTo>
                  <a:pt x="386" y="0"/>
                </a:lnTo>
                <a:lnTo>
                  <a:pt x="413" y="0"/>
                </a:lnTo>
                <a:lnTo>
                  <a:pt x="444" y="0"/>
                </a:lnTo>
                <a:lnTo>
                  <a:pt x="475" y="0"/>
                </a:lnTo>
                <a:lnTo>
                  <a:pt x="502" y="0"/>
                </a:lnTo>
                <a:lnTo>
                  <a:pt x="533" y="0"/>
                </a:lnTo>
                <a:lnTo>
                  <a:pt x="564" y="0"/>
                </a:lnTo>
                <a:lnTo>
                  <a:pt x="595" y="0"/>
                </a:lnTo>
                <a:lnTo>
                  <a:pt x="622" y="0"/>
                </a:lnTo>
                <a:lnTo>
                  <a:pt x="653" y="0"/>
                </a:lnTo>
                <a:lnTo>
                  <a:pt x="684" y="0"/>
                </a:lnTo>
                <a:lnTo>
                  <a:pt x="711" y="0"/>
                </a:lnTo>
                <a:lnTo>
                  <a:pt x="742" y="0"/>
                </a:lnTo>
                <a:lnTo>
                  <a:pt x="773" y="0"/>
                </a:lnTo>
                <a:lnTo>
                  <a:pt x="800" y="0"/>
                </a:lnTo>
                <a:lnTo>
                  <a:pt x="830" y="0"/>
                </a:lnTo>
                <a:lnTo>
                  <a:pt x="861" y="0"/>
                </a:lnTo>
                <a:lnTo>
                  <a:pt x="888" y="0"/>
                </a:lnTo>
                <a:lnTo>
                  <a:pt x="919" y="0"/>
                </a:lnTo>
                <a:lnTo>
                  <a:pt x="950" y="0"/>
                </a:lnTo>
                <a:lnTo>
                  <a:pt x="977" y="0"/>
                </a:lnTo>
                <a:lnTo>
                  <a:pt x="1008" y="0"/>
                </a:lnTo>
                <a:lnTo>
                  <a:pt x="1039" y="0"/>
                </a:lnTo>
                <a:lnTo>
                  <a:pt x="1070" y="0"/>
                </a:lnTo>
                <a:lnTo>
                  <a:pt x="1097" y="0"/>
                </a:lnTo>
                <a:lnTo>
                  <a:pt x="1128" y="0"/>
                </a:lnTo>
                <a:lnTo>
                  <a:pt x="1159" y="0"/>
                </a:lnTo>
                <a:lnTo>
                  <a:pt x="1186" y="0"/>
                </a:lnTo>
                <a:lnTo>
                  <a:pt x="1217" y="0"/>
                </a:lnTo>
                <a:lnTo>
                  <a:pt x="1248" y="0"/>
                </a:lnTo>
                <a:lnTo>
                  <a:pt x="1275" y="0"/>
                </a:lnTo>
                <a:lnTo>
                  <a:pt x="1306" y="0"/>
                </a:lnTo>
                <a:lnTo>
                  <a:pt x="1337" y="0"/>
                </a:lnTo>
                <a:lnTo>
                  <a:pt x="1364" y="0"/>
                </a:lnTo>
                <a:lnTo>
                  <a:pt x="1394" y="0"/>
                </a:lnTo>
                <a:lnTo>
                  <a:pt x="1425" y="0"/>
                </a:lnTo>
                <a:lnTo>
                  <a:pt x="1456" y="0"/>
                </a:lnTo>
                <a:lnTo>
                  <a:pt x="1483" y="0"/>
                </a:lnTo>
                <a:lnTo>
                  <a:pt x="1514" y="0"/>
                </a:lnTo>
                <a:lnTo>
                  <a:pt x="1545" y="0"/>
                </a:lnTo>
                <a:lnTo>
                  <a:pt x="1572" y="0"/>
                </a:lnTo>
                <a:lnTo>
                  <a:pt x="1603" y="0"/>
                </a:lnTo>
                <a:lnTo>
                  <a:pt x="1634" y="0"/>
                </a:lnTo>
                <a:lnTo>
                  <a:pt x="1661" y="0"/>
                </a:lnTo>
                <a:lnTo>
                  <a:pt x="1692" y="0"/>
                </a:lnTo>
                <a:lnTo>
                  <a:pt x="1723" y="0"/>
                </a:lnTo>
                <a:lnTo>
                  <a:pt x="1750" y="0"/>
                </a:lnTo>
                <a:lnTo>
                  <a:pt x="1781" y="0"/>
                </a:lnTo>
                <a:lnTo>
                  <a:pt x="1812" y="0"/>
                </a:lnTo>
                <a:lnTo>
                  <a:pt x="1843" y="0"/>
                </a:lnTo>
                <a:lnTo>
                  <a:pt x="1870" y="0"/>
                </a:lnTo>
                <a:lnTo>
                  <a:pt x="1900" y="0"/>
                </a:lnTo>
                <a:lnTo>
                  <a:pt x="1931" y="0"/>
                </a:lnTo>
                <a:lnTo>
                  <a:pt x="1958" y="0"/>
                </a:lnTo>
                <a:lnTo>
                  <a:pt x="1989" y="0"/>
                </a:lnTo>
                <a:lnTo>
                  <a:pt x="2020" y="0"/>
                </a:lnTo>
                <a:lnTo>
                  <a:pt x="2047" y="0"/>
                </a:lnTo>
                <a:lnTo>
                  <a:pt x="2078" y="0"/>
                </a:lnTo>
                <a:lnTo>
                  <a:pt x="2109" y="0"/>
                </a:lnTo>
                <a:lnTo>
                  <a:pt x="2136" y="0"/>
                </a:lnTo>
                <a:lnTo>
                  <a:pt x="2167" y="0"/>
                </a:lnTo>
                <a:lnTo>
                  <a:pt x="2198" y="0"/>
                </a:lnTo>
                <a:lnTo>
                  <a:pt x="2229" y="0"/>
                </a:lnTo>
                <a:lnTo>
                  <a:pt x="2256" y="0"/>
                </a:lnTo>
                <a:lnTo>
                  <a:pt x="2287" y="0"/>
                </a:lnTo>
                <a:lnTo>
                  <a:pt x="2318" y="0"/>
                </a:lnTo>
                <a:lnTo>
                  <a:pt x="2345" y="0"/>
                </a:lnTo>
                <a:lnTo>
                  <a:pt x="2376" y="0"/>
                </a:lnTo>
                <a:lnTo>
                  <a:pt x="2407" y="0"/>
                </a:lnTo>
                <a:lnTo>
                  <a:pt x="2434" y="0"/>
                </a:lnTo>
                <a:lnTo>
                  <a:pt x="2464" y="0"/>
                </a:lnTo>
                <a:lnTo>
                  <a:pt x="2495" y="0"/>
                </a:lnTo>
                <a:lnTo>
                  <a:pt x="2522" y="0"/>
                </a:lnTo>
                <a:lnTo>
                  <a:pt x="2553" y="0"/>
                </a:lnTo>
                <a:lnTo>
                  <a:pt x="2584" y="0"/>
                </a:lnTo>
                <a:lnTo>
                  <a:pt x="2611" y="0"/>
                </a:lnTo>
                <a:lnTo>
                  <a:pt x="2642" y="0"/>
                </a:lnTo>
                <a:lnTo>
                  <a:pt x="2673" y="0"/>
                </a:lnTo>
                <a:lnTo>
                  <a:pt x="2704" y="0"/>
                </a:lnTo>
                <a:lnTo>
                  <a:pt x="2731" y="0"/>
                </a:lnTo>
                <a:lnTo>
                  <a:pt x="2762" y="0"/>
                </a:lnTo>
                <a:lnTo>
                  <a:pt x="2793" y="0"/>
                </a:lnTo>
                <a:lnTo>
                  <a:pt x="2820" y="0"/>
                </a:lnTo>
                <a:lnTo>
                  <a:pt x="2851" y="0"/>
                </a:lnTo>
                <a:lnTo>
                  <a:pt x="2882" y="0"/>
                </a:lnTo>
                <a:lnTo>
                  <a:pt x="2909" y="0"/>
                </a:lnTo>
                <a:lnTo>
                  <a:pt x="2940" y="0"/>
                </a:lnTo>
                <a:lnTo>
                  <a:pt x="2971" y="0"/>
                </a:lnTo>
                <a:lnTo>
                  <a:pt x="2998" y="0"/>
                </a:lnTo>
                <a:lnTo>
                  <a:pt x="3028" y="0"/>
                </a:lnTo>
                <a:lnTo>
                  <a:pt x="3059" y="0"/>
                </a:lnTo>
                <a:lnTo>
                  <a:pt x="3090" y="0"/>
                </a:lnTo>
                <a:lnTo>
                  <a:pt x="3117" y="0"/>
                </a:lnTo>
                <a:lnTo>
                  <a:pt x="3148" y="0"/>
                </a:lnTo>
                <a:lnTo>
                  <a:pt x="3179" y="0"/>
                </a:lnTo>
                <a:lnTo>
                  <a:pt x="3206" y="0"/>
                </a:lnTo>
                <a:lnTo>
                  <a:pt x="3237" y="0"/>
                </a:lnTo>
                <a:lnTo>
                  <a:pt x="3268" y="0"/>
                </a:lnTo>
                <a:lnTo>
                  <a:pt x="3295" y="0"/>
                </a:lnTo>
                <a:lnTo>
                  <a:pt x="3326" y="0"/>
                </a:lnTo>
                <a:lnTo>
                  <a:pt x="3357" y="0"/>
                </a:lnTo>
                <a:lnTo>
                  <a:pt x="3384" y="0"/>
                </a:lnTo>
                <a:lnTo>
                  <a:pt x="3415" y="0"/>
                </a:lnTo>
                <a:lnTo>
                  <a:pt x="3446" y="0"/>
                </a:lnTo>
                <a:lnTo>
                  <a:pt x="3477" y="0"/>
                </a:lnTo>
                <a:lnTo>
                  <a:pt x="3504" y="0"/>
                </a:lnTo>
                <a:lnTo>
                  <a:pt x="3535" y="0"/>
                </a:lnTo>
                <a:lnTo>
                  <a:pt x="3565" y="0"/>
                </a:lnTo>
                <a:lnTo>
                  <a:pt x="3592" y="0"/>
                </a:lnTo>
                <a:lnTo>
                  <a:pt x="3623" y="0"/>
                </a:lnTo>
                <a:lnTo>
                  <a:pt x="3654" y="0"/>
                </a:lnTo>
                <a:lnTo>
                  <a:pt x="3681" y="0"/>
                </a:lnTo>
                <a:lnTo>
                  <a:pt x="3712" y="0"/>
                </a:lnTo>
                <a:lnTo>
                  <a:pt x="3743" y="0"/>
                </a:lnTo>
                <a:lnTo>
                  <a:pt x="3770" y="0"/>
                </a:lnTo>
                <a:lnTo>
                  <a:pt x="3801" y="0"/>
                </a:lnTo>
                <a:lnTo>
                  <a:pt x="3832" y="0"/>
                </a:lnTo>
                <a:lnTo>
                  <a:pt x="3863" y="0"/>
                </a:lnTo>
                <a:lnTo>
                  <a:pt x="3890" y="0"/>
                </a:lnTo>
                <a:lnTo>
                  <a:pt x="3921" y="0"/>
                </a:lnTo>
                <a:lnTo>
                  <a:pt x="3952" y="0"/>
                </a:lnTo>
                <a:lnTo>
                  <a:pt x="3979" y="0"/>
                </a:lnTo>
                <a:lnTo>
                  <a:pt x="4010" y="0"/>
                </a:lnTo>
                <a:lnTo>
                  <a:pt x="4041" y="0"/>
                </a:lnTo>
                <a:lnTo>
                  <a:pt x="4068" y="0"/>
                </a:lnTo>
                <a:lnTo>
                  <a:pt x="4098" y="0"/>
                </a:lnTo>
                <a:lnTo>
                  <a:pt x="4129" y="0"/>
                </a:lnTo>
                <a:lnTo>
                  <a:pt x="4156" y="0"/>
                </a:lnTo>
                <a:lnTo>
                  <a:pt x="4187" y="0"/>
                </a:lnTo>
                <a:lnTo>
                  <a:pt x="4218" y="0"/>
                </a:lnTo>
                <a:lnTo>
                  <a:pt x="4249" y="0"/>
                </a:lnTo>
                <a:lnTo>
                  <a:pt x="4276" y="0"/>
                </a:lnTo>
                <a:lnTo>
                  <a:pt x="4307" y="0"/>
                </a:lnTo>
                <a:lnTo>
                  <a:pt x="4338" y="0"/>
                </a:lnTo>
                <a:lnTo>
                  <a:pt x="4365" y="0"/>
                </a:lnTo>
                <a:lnTo>
                  <a:pt x="4396" y="0"/>
                </a:lnTo>
                <a:lnTo>
                  <a:pt x="4427" y="0"/>
                </a:lnTo>
                <a:lnTo>
                  <a:pt x="4454" y="0"/>
                </a:lnTo>
                <a:lnTo>
                  <a:pt x="4485" y="0"/>
                </a:lnTo>
                <a:lnTo>
                  <a:pt x="4516" y="0"/>
                </a:lnTo>
                <a:lnTo>
                  <a:pt x="4543" y="0"/>
                </a:lnTo>
                <a:lnTo>
                  <a:pt x="4574" y="0"/>
                </a:lnTo>
                <a:lnTo>
                  <a:pt x="4605" y="0"/>
                </a:lnTo>
                <a:lnTo>
                  <a:pt x="4632" y="0"/>
                </a:lnTo>
                <a:lnTo>
                  <a:pt x="4662" y="0"/>
                </a:lnTo>
                <a:lnTo>
                  <a:pt x="4693" y="0"/>
                </a:lnTo>
                <a:lnTo>
                  <a:pt x="4724" y="0"/>
                </a:lnTo>
                <a:lnTo>
                  <a:pt x="4751" y="0"/>
                </a:lnTo>
                <a:lnTo>
                  <a:pt x="4782" y="0"/>
                </a:lnTo>
                <a:lnTo>
                  <a:pt x="4813" y="0"/>
                </a:lnTo>
                <a:lnTo>
                  <a:pt x="4840" y="0"/>
                </a:lnTo>
                <a:lnTo>
                  <a:pt x="4871" y="0"/>
                </a:lnTo>
              </a:path>
            </a:pathLst>
          </a:custGeom>
          <a:noFill/>
          <a:ln w="238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0"/>
          <p:cNvSpPr>
            <a:spLocks/>
          </p:cNvSpPr>
          <p:nvPr/>
        </p:nvSpPr>
        <p:spPr bwMode="auto">
          <a:xfrm>
            <a:off x="877888" y="3016250"/>
            <a:ext cx="7499350" cy="2706688"/>
          </a:xfrm>
          <a:custGeom>
            <a:avLst/>
            <a:gdLst>
              <a:gd name="T0" fmla="*/ 58 w 4724"/>
              <a:gd name="T1" fmla="*/ 1114 h 1705"/>
              <a:gd name="T2" fmla="*/ 151 w 4724"/>
              <a:gd name="T3" fmla="*/ 1092 h 1705"/>
              <a:gd name="T4" fmla="*/ 239 w 4724"/>
              <a:gd name="T5" fmla="*/ 1079 h 1705"/>
              <a:gd name="T6" fmla="*/ 328 w 4724"/>
              <a:gd name="T7" fmla="*/ 1034 h 1705"/>
              <a:gd name="T8" fmla="*/ 417 w 4724"/>
              <a:gd name="T9" fmla="*/ 994 h 1705"/>
              <a:gd name="T10" fmla="*/ 506 w 4724"/>
              <a:gd name="T11" fmla="*/ 986 h 1705"/>
              <a:gd name="T12" fmla="*/ 595 w 4724"/>
              <a:gd name="T13" fmla="*/ 994 h 1705"/>
              <a:gd name="T14" fmla="*/ 684 w 4724"/>
              <a:gd name="T15" fmla="*/ 972 h 1705"/>
              <a:gd name="T16" fmla="*/ 772 w 4724"/>
              <a:gd name="T17" fmla="*/ 990 h 1705"/>
              <a:gd name="T18" fmla="*/ 861 w 4724"/>
              <a:gd name="T19" fmla="*/ 1048 h 1705"/>
              <a:gd name="T20" fmla="*/ 950 w 4724"/>
              <a:gd name="T21" fmla="*/ 1150 h 1705"/>
              <a:gd name="T22" fmla="*/ 1039 w 4724"/>
              <a:gd name="T23" fmla="*/ 1332 h 1705"/>
              <a:gd name="T24" fmla="*/ 1128 w 4724"/>
              <a:gd name="T25" fmla="*/ 1523 h 1705"/>
              <a:gd name="T26" fmla="*/ 1217 w 4724"/>
              <a:gd name="T27" fmla="*/ 1634 h 1705"/>
              <a:gd name="T28" fmla="*/ 1306 w 4724"/>
              <a:gd name="T29" fmla="*/ 1683 h 1705"/>
              <a:gd name="T30" fmla="*/ 1398 w 4724"/>
              <a:gd name="T31" fmla="*/ 1705 h 1705"/>
              <a:gd name="T32" fmla="*/ 1487 w 4724"/>
              <a:gd name="T33" fmla="*/ 1665 h 1705"/>
              <a:gd name="T34" fmla="*/ 1576 w 4724"/>
              <a:gd name="T35" fmla="*/ 1638 h 1705"/>
              <a:gd name="T36" fmla="*/ 1665 w 4724"/>
              <a:gd name="T37" fmla="*/ 1603 h 1705"/>
              <a:gd name="T38" fmla="*/ 1754 w 4724"/>
              <a:gd name="T39" fmla="*/ 1567 h 1705"/>
              <a:gd name="T40" fmla="*/ 1842 w 4724"/>
              <a:gd name="T41" fmla="*/ 1510 h 1705"/>
              <a:gd name="T42" fmla="*/ 1931 w 4724"/>
              <a:gd name="T43" fmla="*/ 1474 h 1705"/>
              <a:gd name="T44" fmla="*/ 2020 w 4724"/>
              <a:gd name="T45" fmla="*/ 1421 h 1705"/>
              <a:gd name="T46" fmla="*/ 2109 w 4724"/>
              <a:gd name="T47" fmla="*/ 1372 h 1705"/>
              <a:gd name="T48" fmla="*/ 2198 w 4724"/>
              <a:gd name="T49" fmla="*/ 1305 h 1705"/>
              <a:gd name="T50" fmla="*/ 2287 w 4724"/>
              <a:gd name="T51" fmla="*/ 1270 h 1705"/>
              <a:gd name="T52" fmla="*/ 2376 w 4724"/>
              <a:gd name="T53" fmla="*/ 1221 h 1705"/>
              <a:gd name="T54" fmla="*/ 2464 w 4724"/>
              <a:gd name="T55" fmla="*/ 1177 h 1705"/>
              <a:gd name="T56" fmla="*/ 2553 w 4724"/>
              <a:gd name="T57" fmla="*/ 1128 h 1705"/>
              <a:gd name="T58" fmla="*/ 2646 w 4724"/>
              <a:gd name="T59" fmla="*/ 1074 h 1705"/>
              <a:gd name="T60" fmla="*/ 2735 w 4724"/>
              <a:gd name="T61" fmla="*/ 1021 h 1705"/>
              <a:gd name="T62" fmla="*/ 2824 w 4724"/>
              <a:gd name="T63" fmla="*/ 981 h 1705"/>
              <a:gd name="T64" fmla="*/ 2913 w 4724"/>
              <a:gd name="T65" fmla="*/ 919 h 1705"/>
              <a:gd name="T66" fmla="*/ 3001 w 4724"/>
              <a:gd name="T67" fmla="*/ 857 h 1705"/>
              <a:gd name="T68" fmla="*/ 3090 w 4724"/>
              <a:gd name="T69" fmla="*/ 795 h 1705"/>
              <a:gd name="T70" fmla="*/ 3179 w 4724"/>
              <a:gd name="T71" fmla="*/ 732 h 1705"/>
              <a:gd name="T72" fmla="*/ 3268 w 4724"/>
              <a:gd name="T73" fmla="*/ 692 h 1705"/>
              <a:gd name="T74" fmla="*/ 3357 w 4724"/>
              <a:gd name="T75" fmla="*/ 630 h 1705"/>
              <a:gd name="T76" fmla="*/ 3446 w 4724"/>
              <a:gd name="T77" fmla="*/ 572 h 1705"/>
              <a:gd name="T78" fmla="*/ 3534 w 4724"/>
              <a:gd name="T79" fmla="*/ 524 h 1705"/>
              <a:gd name="T80" fmla="*/ 3623 w 4724"/>
              <a:gd name="T81" fmla="*/ 484 h 1705"/>
              <a:gd name="T82" fmla="*/ 3712 w 4724"/>
              <a:gd name="T83" fmla="*/ 457 h 1705"/>
              <a:gd name="T84" fmla="*/ 3805 w 4724"/>
              <a:gd name="T85" fmla="*/ 408 h 1705"/>
              <a:gd name="T86" fmla="*/ 3894 w 4724"/>
              <a:gd name="T87" fmla="*/ 377 h 1705"/>
              <a:gd name="T88" fmla="*/ 3983 w 4724"/>
              <a:gd name="T89" fmla="*/ 333 h 1705"/>
              <a:gd name="T90" fmla="*/ 4071 w 4724"/>
              <a:gd name="T91" fmla="*/ 297 h 1705"/>
              <a:gd name="T92" fmla="*/ 4160 w 4724"/>
              <a:gd name="T93" fmla="*/ 257 h 1705"/>
              <a:gd name="T94" fmla="*/ 4249 w 4724"/>
              <a:gd name="T95" fmla="*/ 199 h 1705"/>
              <a:gd name="T96" fmla="*/ 4338 w 4724"/>
              <a:gd name="T97" fmla="*/ 159 h 1705"/>
              <a:gd name="T98" fmla="*/ 4427 w 4724"/>
              <a:gd name="T99" fmla="*/ 115 h 1705"/>
              <a:gd name="T100" fmla="*/ 4516 w 4724"/>
              <a:gd name="T101" fmla="*/ 71 h 1705"/>
              <a:gd name="T102" fmla="*/ 4604 w 4724"/>
              <a:gd name="T103" fmla="*/ 22 h 1705"/>
              <a:gd name="T104" fmla="*/ 4693 w 4724"/>
              <a:gd name="T105" fmla="*/ 4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24" h="1705">
                <a:moveTo>
                  <a:pt x="0" y="1150"/>
                </a:moveTo>
                <a:lnTo>
                  <a:pt x="31" y="1128"/>
                </a:lnTo>
                <a:lnTo>
                  <a:pt x="58" y="1114"/>
                </a:lnTo>
                <a:lnTo>
                  <a:pt x="89" y="1105"/>
                </a:lnTo>
                <a:lnTo>
                  <a:pt x="120" y="1101"/>
                </a:lnTo>
                <a:lnTo>
                  <a:pt x="151" y="1092"/>
                </a:lnTo>
                <a:lnTo>
                  <a:pt x="178" y="1088"/>
                </a:lnTo>
                <a:lnTo>
                  <a:pt x="208" y="1088"/>
                </a:lnTo>
                <a:lnTo>
                  <a:pt x="239" y="1079"/>
                </a:lnTo>
                <a:lnTo>
                  <a:pt x="266" y="1070"/>
                </a:lnTo>
                <a:lnTo>
                  <a:pt x="297" y="1052"/>
                </a:lnTo>
                <a:lnTo>
                  <a:pt x="328" y="1034"/>
                </a:lnTo>
                <a:lnTo>
                  <a:pt x="355" y="1017"/>
                </a:lnTo>
                <a:lnTo>
                  <a:pt x="386" y="1008"/>
                </a:lnTo>
                <a:lnTo>
                  <a:pt x="417" y="994"/>
                </a:lnTo>
                <a:lnTo>
                  <a:pt x="444" y="990"/>
                </a:lnTo>
                <a:lnTo>
                  <a:pt x="475" y="986"/>
                </a:lnTo>
                <a:lnTo>
                  <a:pt x="506" y="986"/>
                </a:lnTo>
                <a:lnTo>
                  <a:pt x="537" y="990"/>
                </a:lnTo>
                <a:lnTo>
                  <a:pt x="564" y="994"/>
                </a:lnTo>
                <a:lnTo>
                  <a:pt x="595" y="994"/>
                </a:lnTo>
                <a:lnTo>
                  <a:pt x="626" y="986"/>
                </a:lnTo>
                <a:lnTo>
                  <a:pt x="653" y="977"/>
                </a:lnTo>
                <a:lnTo>
                  <a:pt x="684" y="972"/>
                </a:lnTo>
                <a:lnTo>
                  <a:pt x="715" y="972"/>
                </a:lnTo>
                <a:lnTo>
                  <a:pt x="742" y="977"/>
                </a:lnTo>
                <a:lnTo>
                  <a:pt x="772" y="990"/>
                </a:lnTo>
                <a:lnTo>
                  <a:pt x="803" y="1008"/>
                </a:lnTo>
                <a:lnTo>
                  <a:pt x="830" y="1030"/>
                </a:lnTo>
                <a:lnTo>
                  <a:pt x="861" y="1048"/>
                </a:lnTo>
                <a:lnTo>
                  <a:pt x="892" y="1074"/>
                </a:lnTo>
                <a:lnTo>
                  <a:pt x="919" y="1105"/>
                </a:lnTo>
                <a:lnTo>
                  <a:pt x="950" y="1150"/>
                </a:lnTo>
                <a:lnTo>
                  <a:pt x="981" y="1203"/>
                </a:lnTo>
                <a:lnTo>
                  <a:pt x="1012" y="1265"/>
                </a:lnTo>
                <a:lnTo>
                  <a:pt x="1039" y="1332"/>
                </a:lnTo>
                <a:lnTo>
                  <a:pt x="1070" y="1403"/>
                </a:lnTo>
                <a:lnTo>
                  <a:pt x="1101" y="1465"/>
                </a:lnTo>
                <a:lnTo>
                  <a:pt x="1128" y="1523"/>
                </a:lnTo>
                <a:lnTo>
                  <a:pt x="1159" y="1567"/>
                </a:lnTo>
                <a:lnTo>
                  <a:pt x="1190" y="1603"/>
                </a:lnTo>
                <a:lnTo>
                  <a:pt x="1217" y="1634"/>
                </a:lnTo>
                <a:lnTo>
                  <a:pt x="1248" y="1656"/>
                </a:lnTo>
                <a:lnTo>
                  <a:pt x="1279" y="1674"/>
                </a:lnTo>
                <a:lnTo>
                  <a:pt x="1306" y="1683"/>
                </a:lnTo>
                <a:lnTo>
                  <a:pt x="1336" y="1692"/>
                </a:lnTo>
                <a:lnTo>
                  <a:pt x="1367" y="1696"/>
                </a:lnTo>
                <a:lnTo>
                  <a:pt x="1398" y="1705"/>
                </a:lnTo>
                <a:lnTo>
                  <a:pt x="1425" y="1701"/>
                </a:lnTo>
                <a:lnTo>
                  <a:pt x="1456" y="1687"/>
                </a:lnTo>
                <a:lnTo>
                  <a:pt x="1487" y="1665"/>
                </a:lnTo>
                <a:lnTo>
                  <a:pt x="1514" y="1652"/>
                </a:lnTo>
                <a:lnTo>
                  <a:pt x="1545" y="1647"/>
                </a:lnTo>
                <a:lnTo>
                  <a:pt x="1576" y="1638"/>
                </a:lnTo>
                <a:lnTo>
                  <a:pt x="1603" y="1630"/>
                </a:lnTo>
                <a:lnTo>
                  <a:pt x="1634" y="1616"/>
                </a:lnTo>
                <a:lnTo>
                  <a:pt x="1665" y="1603"/>
                </a:lnTo>
                <a:lnTo>
                  <a:pt x="1692" y="1590"/>
                </a:lnTo>
                <a:lnTo>
                  <a:pt x="1723" y="1581"/>
                </a:lnTo>
                <a:lnTo>
                  <a:pt x="1754" y="1567"/>
                </a:lnTo>
                <a:lnTo>
                  <a:pt x="1785" y="1550"/>
                </a:lnTo>
                <a:lnTo>
                  <a:pt x="1812" y="1523"/>
                </a:lnTo>
                <a:lnTo>
                  <a:pt x="1842" y="1510"/>
                </a:lnTo>
                <a:lnTo>
                  <a:pt x="1873" y="1496"/>
                </a:lnTo>
                <a:lnTo>
                  <a:pt x="1900" y="1492"/>
                </a:lnTo>
                <a:lnTo>
                  <a:pt x="1931" y="1474"/>
                </a:lnTo>
                <a:lnTo>
                  <a:pt x="1962" y="1452"/>
                </a:lnTo>
                <a:lnTo>
                  <a:pt x="1989" y="1439"/>
                </a:lnTo>
                <a:lnTo>
                  <a:pt x="2020" y="1421"/>
                </a:lnTo>
                <a:lnTo>
                  <a:pt x="2051" y="1416"/>
                </a:lnTo>
                <a:lnTo>
                  <a:pt x="2078" y="1394"/>
                </a:lnTo>
                <a:lnTo>
                  <a:pt x="2109" y="1372"/>
                </a:lnTo>
                <a:lnTo>
                  <a:pt x="2140" y="1341"/>
                </a:lnTo>
                <a:lnTo>
                  <a:pt x="2171" y="1323"/>
                </a:lnTo>
                <a:lnTo>
                  <a:pt x="2198" y="1305"/>
                </a:lnTo>
                <a:lnTo>
                  <a:pt x="2229" y="1296"/>
                </a:lnTo>
                <a:lnTo>
                  <a:pt x="2260" y="1283"/>
                </a:lnTo>
                <a:lnTo>
                  <a:pt x="2287" y="1270"/>
                </a:lnTo>
                <a:lnTo>
                  <a:pt x="2318" y="1256"/>
                </a:lnTo>
                <a:lnTo>
                  <a:pt x="2349" y="1239"/>
                </a:lnTo>
                <a:lnTo>
                  <a:pt x="2376" y="1221"/>
                </a:lnTo>
                <a:lnTo>
                  <a:pt x="2406" y="1208"/>
                </a:lnTo>
                <a:lnTo>
                  <a:pt x="2437" y="1194"/>
                </a:lnTo>
                <a:lnTo>
                  <a:pt x="2464" y="1177"/>
                </a:lnTo>
                <a:lnTo>
                  <a:pt x="2495" y="1159"/>
                </a:lnTo>
                <a:lnTo>
                  <a:pt x="2526" y="1141"/>
                </a:lnTo>
                <a:lnTo>
                  <a:pt x="2553" y="1128"/>
                </a:lnTo>
                <a:lnTo>
                  <a:pt x="2584" y="1110"/>
                </a:lnTo>
                <a:lnTo>
                  <a:pt x="2615" y="1097"/>
                </a:lnTo>
                <a:lnTo>
                  <a:pt x="2646" y="1074"/>
                </a:lnTo>
                <a:lnTo>
                  <a:pt x="2673" y="1057"/>
                </a:lnTo>
                <a:lnTo>
                  <a:pt x="2704" y="1039"/>
                </a:lnTo>
                <a:lnTo>
                  <a:pt x="2735" y="1021"/>
                </a:lnTo>
                <a:lnTo>
                  <a:pt x="2762" y="1008"/>
                </a:lnTo>
                <a:lnTo>
                  <a:pt x="2793" y="990"/>
                </a:lnTo>
                <a:lnTo>
                  <a:pt x="2824" y="981"/>
                </a:lnTo>
                <a:lnTo>
                  <a:pt x="2851" y="963"/>
                </a:lnTo>
                <a:lnTo>
                  <a:pt x="2882" y="941"/>
                </a:lnTo>
                <a:lnTo>
                  <a:pt x="2913" y="919"/>
                </a:lnTo>
                <a:lnTo>
                  <a:pt x="2940" y="897"/>
                </a:lnTo>
                <a:lnTo>
                  <a:pt x="2970" y="879"/>
                </a:lnTo>
                <a:lnTo>
                  <a:pt x="3001" y="857"/>
                </a:lnTo>
                <a:lnTo>
                  <a:pt x="3032" y="839"/>
                </a:lnTo>
                <a:lnTo>
                  <a:pt x="3059" y="812"/>
                </a:lnTo>
                <a:lnTo>
                  <a:pt x="3090" y="795"/>
                </a:lnTo>
                <a:lnTo>
                  <a:pt x="3121" y="772"/>
                </a:lnTo>
                <a:lnTo>
                  <a:pt x="3148" y="750"/>
                </a:lnTo>
                <a:lnTo>
                  <a:pt x="3179" y="732"/>
                </a:lnTo>
                <a:lnTo>
                  <a:pt x="3210" y="723"/>
                </a:lnTo>
                <a:lnTo>
                  <a:pt x="3237" y="710"/>
                </a:lnTo>
                <a:lnTo>
                  <a:pt x="3268" y="692"/>
                </a:lnTo>
                <a:lnTo>
                  <a:pt x="3299" y="670"/>
                </a:lnTo>
                <a:lnTo>
                  <a:pt x="3326" y="648"/>
                </a:lnTo>
                <a:lnTo>
                  <a:pt x="3357" y="630"/>
                </a:lnTo>
                <a:lnTo>
                  <a:pt x="3388" y="612"/>
                </a:lnTo>
                <a:lnTo>
                  <a:pt x="3419" y="590"/>
                </a:lnTo>
                <a:lnTo>
                  <a:pt x="3446" y="572"/>
                </a:lnTo>
                <a:lnTo>
                  <a:pt x="3477" y="555"/>
                </a:lnTo>
                <a:lnTo>
                  <a:pt x="3507" y="541"/>
                </a:lnTo>
                <a:lnTo>
                  <a:pt x="3534" y="524"/>
                </a:lnTo>
                <a:lnTo>
                  <a:pt x="3565" y="515"/>
                </a:lnTo>
                <a:lnTo>
                  <a:pt x="3596" y="493"/>
                </a:lnTo>
                <a:lnTo>
                  <a:pt x="3623" y="484"/>
                </a:lnTo>
                <a:lnTo>
                  <a:pt x="3654" y="479"/>
                </a:lnTo>
                <a:lnTo>
                  <a:pt x="3685" y="475"/>
                </a:lnTo>
                <a:lnTo>
                  <a:pt x="3712" y="457"/>
                </a:lnTo>
                <a:lnTo>
                  <a:pt x="3743" y="430"/>
                </a:lnTo>
                <a:lnTo>
                  <a:pt x="3774" y="417"/>
                </a:lnTo>
                <a:lnTo>
                  <a:pt x="3805" y="408"/>
                </a:lnTo>
                <a:lnTo>
                  <a:pt x="3832" y="404"/>
                </a:lnTo>
                <a:lnTo>
                  <a:pt x="3863" y="390"/>
                </a:lnTo>
                <a:lnTo>
                  <a:pt x="3894" y="377"/>
                </a:lnTo>
                <a:lnTo>
                  <a:pt x="3921" y="359"/>
                </a:lnTo>
                <a:lnTo>
                  <a:pt x="3952" y="346"/>
                </a:lnTo>
                <a:lnTo>
                  <a:pt x="3983" y="333"/>
                </a:lnTo>
                <a:lnTo>
                  <a:pt x="4010" y="319"/>
                </a:lnTo>
                <a:lnTo>
                  <a:pt x="4040" y="306"/>
                </a:lnTo>
                <a:lnTo>
                  <a:pt x="4071" y="297"/>
                </a:lnTo>
                <a:lnTo>
                  <a:pt x="4098" y="288"/>
                </a:lnTo>
                <a:lnTo>
                  <a:pt x="4129" y="270"/>
                </a:lnTo>
                <a:lnTo>
                  <a:pt x="4160" y="257"/>
                </a:lnTo>
                <a:lnTo>
                  <a:pt x="4191" y="239"/>
                </a:lnTo>
                <a:lnTo>
                  <a:pt x="4218" y="222"/>
                </a:lnTo>
                <a:lnTo>
                  <a:pt x="4249" y="199"/>
                </a:lnTo>
                <a:lnTo>
                  <a:pt x="4280" y="177"/>
                </a:lnTo>
                <a:lnTo>
                  <a:pt x="4307" y="164"/>
                </a:lnTo>
                <a:lnTo>
                  <a:pt x="4338" y="159"/>
                </a:lnTo>
                <a:lnTo>
                  <a:pt x="4369" y="146"/>
                </a:lnTo>
                <a:lnTo>
                  <a:pt x="4396" y="133"/>
                </a:lnTo>
                <a:lnTo>
                  <a:pt x="4427" y="115"/>
                </a:lnTo>
                <a:lnTo>
                  <a:pt x="4458" y="102"/>
                </a:lnTo>
                <a:lnTo>
                  <a:pt x="4485" y="84"/>
                </a:lnTo>
                <a:lnTo>
                  <a:pt x="4516" y="71"/>
                </a:lnTo>
                <a:lnTo>
                  <a:pt x="4547" y="57"/>
                </a:lnTo>
                <a:lnTo>
                  <a:pt x="4574" y="35"/>
                </a:lnTo>
                <a:lnTo>
                  <a:pt x="4604" y="22"/>
                </a:lnTo>
                <a:lnTo>
                  <a:pt x="4635" y="8"/>
                </a:lnTo>
                <a:lnTo>
                  <a:pt x="4666" y="4"/>
                </a:lnTo>
                <a:lnTo>
                  <a:pt x="4693" y="4"/>
                </a:lnTo>
                <a:lnTo>
                  <a:pt x="4724" y="0"/>
                </a:lnTo>
              </a:path>
            </a:pathLst>
          </a:custGeom>
          <a:noFill/>
          <a:ln w="41275" cap="rnd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1"/>
          <p:cNvSpPr>
            <a:spLocks noChangeArrowheads="1"/>
          </p:cNvSpPr>
          <p:nvPr/>
        </p:nvSpPr>
        <p:spPr bwMode="auto">
          <a:xfrm>
            <a:off x="496253" y="599281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2"/>
          <p:cNvSpPr>
            <a:spLocks noChangeArrowheads="1"/>
          </p:cNvSpPr>
          <p:nvPr/>
        </p:nvSpPr>
        <p:spPr bwMode="auto">
          <a:xfrm>
            <a:off x="496253" y="523875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95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3"/>
          <p:cNvSpPr>
            <a:spLocks noChangeArrowheads="1"/>
          </p:cNvSpPr>
          <p:nvPr/>
        </p:nvSpPr>
        <p:spPr bwMode="auto">
          <a:xfrm>
            <a:off x="416878" y="4489450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4"/>
          <p:cNvSpPr>
            <a:spLocks noChangeArrowheads="1"/>
          </p:cNvSpPr>
          <p:nvPr/>
        </p:nvSpPr>
        <p:spPr bwMode="auto">
          <a:xfrm>
            <a:off x="416878" y="3738563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105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416878" y="2984500"/>
            <a:ext cx="2464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26"/>
          <p:cNvSpPr>
            <a:spLocks noChangeArrowheads="1"/>
          </p:cNvSpPr>
          <p:nvPr/>
        </p:nvSpPr>
        <p:spPr bwMode="auto">
          <a:xfrm>
            <a:off x="416878" y="2235200"/>
            <a:ext cx="2464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115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416878" y="1481138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28"/>
          <p:cNvSpPr>
            <a:spLocks noChangeArrowheads="1"/>
          </p:cNvSpPr>
          <p:nvPr/>
        </p:nvSpPr>
        <p:spPr bwMode="auto">
          <a:xfrm>
            <a:off x="627063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2006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29"/>
          <p:cNvSpPr>
            <a:spLocks noChangeArrowheads="1"/>
          </p:cNvSpPr>
          <p:nvPr/>
        </p:nvSpPr>
        <p:spPr bwMode="auto">
          <a:xfrm>
            <a:off x="1193801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2007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30"/>
          <p:cNvSpPr>
            <a:spLocks noChangeArrowheads="1"/>
          </p:cNvSpPr>
          <p:nvPr/>
        </p:nvSpPr>
        <p:spPr bwMode="auto">
          <a:xfrm>
            <a:off x="1758951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2008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31"/>
          <p:cNvSpPr>
            <a:spLocks noChangeArrowheads="1"/>
          </p:cNvSpPr>
          <p:nvPr/>
        </p:nvSpPr>
        <p:spPr bwMode="auto">
          <a:xfrm>
            <a:off x="2325688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32"/>
          <p:cNvSpPr>
            <a:spLocks noChangeArrowheads="1"/>
          </p:cNvSpPr>
          <p:nvPr/>
        </p:nvSpPr>
        <p:spPr bwMode="auto">
          <a:xfrm>
            <a:off x="2890838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33"/>
          <p:cNvSpPr>
            <a:spLocks noChangeArrowheads="1"/>
          </p:cNvSpPr>
          <p:nvPr/>
        </p:nvSpPr>
        <p:spPr bwMode="auto">
          <a:xfrm>
            <a:off x="3457576" y="6186488"/>
            <a:ext cx="3313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2011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34"/>
          <p:cNvSpPr>
            <a:spLocks noChangeArrowheads="1"/>
          </p:cNvSpPr>
          <p:nvPr/>
        </p:nvSpPr>
        <p:spPr bwMode="auto">
          <a:xfrm>
            <a:off x="4024313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2012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35"/>
          <p:cNvSpPr>
            <a:spLocks noChangeArrowheads="1"/>
          </p:cNvSpPr>
          <p:nvPr/>
        </p:nvSpPr>
        <p:spPr bwMode="auto">
          <a:xfrm>
            <a:off x="4589463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2013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36"/>
          <p:cNvSpPr>
            <a:spLocks noChangeArrowheads="1"/>
          </p:cNvSpPr>
          <p:nvPr/>
        </p:nvSpPr>
        <p:spPr bwMode="auto">
          <a:xfrm>
            <a:off x="5156201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2014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5721351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2015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>
            <a:off x="6288088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6853238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2017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7419976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7985126" y="6186488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2019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bject 54"/>
          <p:cNvSpPr txBox="1"/>
          <p:nvPr/>
        </p:nvSpPr>
        <p:spPr>
          <a:xfrm>
            <a:off x="429260" y="1383284"/>
            <a:ext cx="17900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0" lvl="0" indent="0" algn="l" defTabSz="914400" rtl="0" eaLnBrk="1" fontAlgn="auto" latinLnBrk="0" hangingPunct="1">
              <a:lnSpc>
                <a:spcPts val="12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Index</a:t>
            </a:r>
            <a:r>
              <a:rPr kumimoji="0" sz="12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(Dec2007=100</a:t>
            </a:r>
            <a:r>
              <a:rPr kumimoji="0" sz="1200" b="1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8" name="object 38"/>
          <p:cNvSpPr txBox="1"/>
          <p:nvPr/>
        </p:nvSpPr>
        <p:spPr>
          <a:xfrm>
            <a:off x="7160895" y="3577959"/>
            <a:ext cx="119062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United</a:t>
            </a:r>
            <a:r>
              <a:rPr kumimoji="0" sz="1450" b="1" i="0" u="none" strike="noStrike" kern="1200" cap="none" spc="-8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9" name="object 38"/>
          <p:cNvSpPr txBox="1"/>
          <p:nvPr/>
        </p:nvSpPr>
        <p:spPr>
          <a:xfrm>
            <a:off x="6635115" y="3920859"/>
            <a:ext cx="119062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295B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Westchester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295B8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0" name="object 38"/>
          <p:cNvSpPr txBox="1"/>
          <p:nvPr/>
        </p:nvSpPr>
        <p:spPr>
          <a:xfrm>
            <a:off x="6566535" y="4629519"/>
            <a:ext cx="119062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8E29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Putnam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8E29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1" name="object 38"/>
          <p:cNvSpPr txBox="1"/>
          <p:nvPr/>
        </p:nvSpPr>
        <p:spPr>
          <a:xfrm>
            <a:off x="7099935" y="4987659"/>
            <a:ext cx="119062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8E5B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Dutchess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8E5B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2" name="object 38"/>
          <p:cNvSpPr txBox="1"/>
          <p:nvPr/>
        </p:nvSpPr>
        <p:spPr>
          <a:xfrm>
            <a:off x="6315075" y="2597519"/>
            <a:ext cx="73596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5B8E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Orange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5B8E2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3" name="object 38"/>
          <p:cNvSpPr txBox="1"/>
          <p:nvPr/>
        </p:nvSpPr>
        <p:spPr>
          <a:xfrm>
            <a:off x="7305675" y="2821039"/>
            <a:ext cx="1005205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8E2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Rockland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8E295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2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-285750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Job Growth Has Slowed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Around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NYC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 Percent Change in Total Employment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9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473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3D20E-755C-42B7-87E0-748A99F9BE2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773113" y="1579563"/>
            <a:ext cx="7766050" cy="4673600"/>
          </a:xfrm>
          <a:custGeom>
            <a:avLst/>
            <a:gdLst>
              <a:gd name="T0" fmla="*/ 0 w 4892"/>
              <a:gd name="T1" fmla="*/ 2944 h 2944"/>
              <a:gd name="T2" fmla="*/ 4892 w 4892"/>
              <a:gd name="T3" fmla="*/ 2944 h 2944"/>
              <a:gd name="T4" fmla="*/ 0 w 4892"/>
              <a:gd name="T5" fmla="*/ 1474 h 2944"/>
              <a:gd name="T6" fmla="*/ 4892 w 4892"/>
              <a:gd name="T7" fmla="*/ 1474 h 2944"/>
              <a:gd name="T8" fmla="*/ 0 w 4892"/>
              <a:gd name="T9" fmla="*/ 738 h 2944"/>
              <a:gd name="T10" fmla="*/ 4892 w 4892"/>
              <a:gd name="T11" fmla="*/ 738 h 2944"/>
              <a:gd name="T12" fmla="*/ 0 w 4892"/>
              <a:gd name="T13" fmla="*/ 0 h 2944"/>
              <a:gd name="T14" fmla="*/ 4892 w 4892"/>
              <a:gd name="T15" fmla="*/ 0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92" h="2944">
                <a:moveTo>
                  <a:pt x="0" y="2944"/>
                </a:moveTo>
                <a:lnTo>
                  <a:pt x="4892" y="2944"/>
                </a:lnTo>
                <a:moveTo>
                  <a:pt x="0" y="1474"/>
                </a:moveTo>
                <a:lnTo>
                  <a:pt x="4892" y="1474"/>
                </a:lnTo>
                <a:moveTo>
                  <a:pt x="0" y="738"/>
                </a:moveTo>
                <a:lnTo>
                  <a:pt x="4892" y="738"/>
                </a:lnTo>
                <a:moveTo>
                  <a:pt x="0" y="0"/>
                </a:moveTo>
                <a:lnTo>
                  <a:pt x="4892" y="0"/>
                </a:lnTo>
              </a:path>
            </a:pathLst>
          </a:custGeom>
          <a:noFill/>
          <a:ln w="476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9938" y="1582738"/>
            <a:ext cx="7766050" cy="46736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12226" y="2992120"/>
            <a:ext cx="731520" cy="2097406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934739" y="2016760"/>
            <a:ext cx="731520" cy="3072766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953843" y="3655060"/>
            <a:ext cx="731520" cy="1434466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981524" y="4061460"/>
            <a:ext cx="731520" cy="1028066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997569" y="4752340"/>
            <a:ext cx="731520" cy="337186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015149" y="3550920"/>
            <a:ext cx="731520" cy="1538606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1632875" y="3378201"/>
            <a:ext cx="731520" cy="171132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055389" y="2567940"/>
            <a:ext cx="731520" cy="2521586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076081" y="4394201"/>
            <a:ext cx="731520" cy="695326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103762" y="5089526"/>
            <a:ext cx="731520" cy="534034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6113456" y="5089526"/>
            <a:ext cx="731520" cy="572134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7135798" y="5089526"/>
            <a:ext cx="731520" cy="269874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 flipV="1">
            <a:off x="769938" y="1582738"/>
            <a:ext cx="0" cy="46736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3"/>
          <p:cNvSpPr>
            <a:spLocks noEditPoints="1"/>
          </p:cNvSpPr>
          <p:nvPr/>
        </p:nvSpPr>
        <p:spPr bwMode="auto">
          <a:xfrm>
            <a:off x="728663" y="1582738"/>
            <a:ext cx="41275" cy="4673600"/>
          </a:xfrm>
          <a:custGeom>
            <a:avLst/>
            <a:gdLst>
              <a:gd name="T0" fmla="*/ 0 w 26"/>
              <a:gd name="T1" fmla="*/ 2944 h 2944"/>
              <a:gd name="T2" fmla="*/ 26 w 26"/>
              <a:gd name="T3" fmla="*/ 2944 h 2944"/>
              <a:gd name="T4" fmla="*/ 0 w 26"/>
              <a:gd name="T5" fmla="*/ 2209 h 2944"/>
              <a:gd name="T6" fmla="*/ 26 w 26"/>
              <a:gd name="T7" fmla="*/ 2209 h 2944"/>
              <a:gd name="T8" fmla="*/ 0 w 26"/>
              <a:gd name="T9" fmla="*/ 1470 h 2944"/>
              <a:gd name="T10" fmla="*/ 26 w 26"/>
              <a:gd name="T11" fmla="*/ 1470 h 2944"/>
              <a:gd name="T12" fmla="*/ 0 w 26"/>
              <a:gd name="T13" fmla="*/ 735 h 2944"/>
              <a:gd name="T14" fmla="*/ 26 w 26"/>
              <a:gd name="T15" fmla="*/ 735 h 2944"/>
              <a:gd name="T16" fmla="*/ 0 w 26"/>
              <a:gd name="T17" fmla="*/ 0 h 2944"/>
              <a:gd name="T18" fmla="*/ 26 w 26"/>
              <a:gd name="T19" fmla="*/ 0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944">
                <a:moveTo>
                  <a:pt x="0" y="2944"/>
                </a:moveTo>
                <a:lnTo>
                  <a:pt x="26" y="2944"/>
                </a:lnTo>
                <a:moveTo>
                  <a:pt x="0" y="2209"/>
                </a:moveTo>
                <a:lnTo>
                  <a:pt x="26" y="2209"/>
                </a:lnTo>
                <a:moveTo>
                  <a:pt x="0" y="1470"/>
                </a:moveTo>
                <a:lnTo>
                  <a:pt x="26" y="1470"/>
                </a:lnTo>
                <a:moveTo>
                  <a:pt x="0" y="735"/>
                </a:moveTo>
                <a:lnTo>
                  <a:pt x="26" y="735"/>
                </a:lnTo>
                <a:moveTo>
                  <a:pt x="0" y="0"/>
                </a:moveTo>
                <a:lnTo>
                  <a:pt x="2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>
            <a:off x="769938" y="5078893"/>
            <a:ext cx="77660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1651029" y="3487738"/>
            <a:ext cx="6882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1.5%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6" name="Rectangle 36"/>
          <p:cNvSpPr>
            <a:spLocks noChangeArrowheads="1"/>
          </p:cNvSpPr>
          <p:nvPr/>
        </p:nvSpPr>
        <p:spPr bwMode="auto">
          <a:xfrm>
            <a:off x="3076717" y="2705609"/>
            <a:ext cx="683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2.2%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7" name="Rectangle 37"/>
          <p:cNvSpPr>
            <a:spLocks noChangeArrowheads="1"/>
          </p:cNvSpPr>
          <p:nvPr/>
        </p:nvSpPr>
        <p:spPr bwMode="auto">
          <a:xfrm>
            <a:off x="4095029" y="4473068"/>
            <a:ext cx="6906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0.6%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0" name="Rectangle 39"/>
          <p:cNvSpPr>
            <a:spLocks noChangeArrowheads="1"/>
          </p:cNvSpPr>
          <p:nvPr/>
        </p:nvSpPr>
        <p:spPr bwMode="auto">
          <a:xfrm>
            <a:off x="5103021" y="5337176"/>
            <a:ext cx="7283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-0.5%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2" name="Rectangle 41"/>
          <p:cNvSpPr>
            <a:spLocks noChangeArrowheads="1"/>
          </p:cNvSpPr>
          <p:nvPr/>
        </p:nvSpPr>
        <p:spPr bwMode="auto">
          <a:xfrm>
            <a:off x="6115890" y="5362197"/>
            <a:ext cx="7168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-0.5%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3" name="Rectangle 42"/>
          <p:cNvSpPr>
            <a:spLocks noChangeArrowheads="1"/>
          </p:cNvSpPr>
          <p:nvPr/>
        </p:nvSpPr>
        <p:spPr bwMode="auto">
          <a:xfrm>
            <a:off x="7160945" y="5123435"/>
            <a:ext cx="702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-0.2%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3" name="Rectangle 52"/>
          <p:cNvSpPr>
            <a:spLocks noChangeArrowheads="1"/>
          </p:cNvSpPr>
          <p:nvPr/>
        </p:nvSpPr>
        <p:spPr bwMode="auto">
          <a:xfrm>
            <a:off x="396875" y="6151563"/>
            <a:ext cx="3349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-1%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4" name="Rectangle 53"/>
          <p:cNvSpPr>
            <a:spLocks noChangeArrowheads="1"/>
          </p:cNvSpPr>
          <p:nvPr/>
        </p:nvSpPr>
        <p:spPr bwMode="auto">
          <a:xfrm>
            <a:off x="444500" y="4983163"/>
            <a:ext cx="2841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5" name="Rectangle 54"/>
          <p:cNvSpPr>
            <a:spLocks noChangeArrowheads="1"/>
          </p:cNvSpPr>
          <p:nvPr/>
        </p:nvSpPr>
        <p:spPr bwMode="auto">
          <a:xfrm>
            <a:off x="444500" y="3814763"/>
            <a:ext cx="2841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6" name="Rectangle 55"/>
          <p:cNvSpPr>
            <a:spLocks noChangeArrowheads="1"/>
          </p:cNvSpPr>
          <p:nvPr/>
        </p:nvSpPr>
        <p:spPr bwMode="auto">
          <a:xfrm>
            <a:off x="444500" y="2644776"/>
            <a:ext cx="2841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7" name="Rectangle 56"/>
          <p:cNvSpPr>
            <a:spLocks noChangeArrowheads="1"/>
          </p:cNvSpPr>
          <p:nvPr/>
        </p:nvSpPr>
        <p:spPr bwMode="auto">
          <a:xfrm>
            <a:off x="444500" y="1476376"/>
            <a:ext cx="2841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41886" y="3297201"/>
            <a:ext cx="9110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Hudson</a:t>
            </a:r>
          </a:p>
          <a:p>
            <a:pPr marL="0" marR="0" lvl="0" indent="0" algn="ctr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Valley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8020" y="173670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NYC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19656" y="3217645"/>
            <a:ext cx="884523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NJ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7395" y="3660680"/>
            <a:ext cx="731520" cy="321114"/>
          </a:xfrm>
          <a:prstGeom prst="rect">
            <a:avLst/>
          </a:prstGeom>
          <a:solidFill>
            <a:schemeClr val="bg1"/>
          </a:solidFill>
        </p:spPr>
        <p:txBody>
          <a:bodyPr wrap="square" bIns="18288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Island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9953" y="4399830"/>
            <a:ext cx="101719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Fairfield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County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02714" y="270890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111"/>
          <p:cNvSpPr>
            <a:spLocks noChangeArrowheads="1"/>
          </p:cNvSpPr>
          <p:nvPr/>
        </p:nvSpPr>
        <p:spPr bwMode="auto">
          <a:xfrm>
            <a:off x="1338737" y="5401340"/>
            <a:ext cx="266054" cy="237812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50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91126" y="5394993"/>
            <a:ext cx="334663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Five Years Change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(Nov13-Nov18)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(Annualized)</a:t>
            </a:r>
          </a:p>
        </p:txBody>
      </p:sp>
      <p:sp>
        <p:nvSpPr>
          <p:cNvPr id="56" name="Rectangle 111"/>
          <p:cNvSpPr>
            <a:spLocks noChangeArrowheads="1"/>
          </p:cNvSpPr>
          <p:nvPr/>
        </p:nvSpPr>
        <p:spPr bwMode="auto">
          <a:xfrm>
            <a:off x="1338680" y="5725952"/>
            <a:ext cx="266054" cy="237812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50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91126" y="5758848"/>
            <a:ext cx="2686676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(Nov18-Nov19)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-15338" y="6569254"/>
            <a:ext cx="75718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U.S. Bureau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of Labor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Statistics and Moody’s Economy.com; data are early benchmarked by New York Fed staff.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4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3" grpId="0" animBg="1"/>
      <p:bldP spid="40" grpId="0" animBg="1"/>
      <p:bldP spid="43" grpId="0" animBg="1"/>
      <p:bldP spid="47" grpId="0" animBg="1"/>
      <p:bldP spid="53" grpId="0" animBg="1"/>
      <p:bldP spid="63" grpId="0"/>
      <p:bldP spid="4096" grpId="0"/>
      <p:bldP spid="4097" grpId="0"/>
      <p:bldP spid="4100" grpId="0"/>
      <p:bldP spid="4102" grpId="0"/>
      <p:bldP spid="4103" grpId="0"/>
      <p:bldP spid="44" grpId="0"/>
      <p:bldP spid="45" grpId="0"/>
      <p:bldP spid="46" grpId="0"/>
      <p:bldP spid="48" grpId="0" animBg="1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613" y="34187"/>
            <a:ext cx="8991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Home Prices Softening in NYC Area, Up in Mid-Hudson Valley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 Percent Change in Home Prices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9" name="Object 4"/>
          <p:cNvGraphicFramePr>
            <a:graphicFrameLocks noChangeAspect="1"/>
          </p:cNvGraphicFramePr>
          <p:nvPr>
            <p:extLst/>
          </p:nvPr>
        </p:nvGraphicFramePr>
        <p:xfrm>
          <a:off x="8764270" y="6492875"/>
          <a:ext cx="3794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44" name="Photo Editor Photo" r:id="rId4" imgW="2209524" imgH="2133898" progId="">
                  <p:embed/>
                </p:oleObj>
              </mc:Choice>
              <mc:Fallback>
                <p:oleObj name="Photo Editor Photo" r:id="rId4" imgW="2209524" imgH="2133898" progId="">
                  <p:embed/>
                  <p:pic>
                    <p:nvPicPr>
                      <p:cNvPr id="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70" y="6492875"/>
                        <a:ext cx="3794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8800532" y="6554153"/>
            <a:ext cx="357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4" tIns="46033" rIns="92064" bIns="46033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3D20E-755C-42B7-87E0-748A99F9BE2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-15338" y="6569254"/>
            <a:ext cx="7093471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CoreLogic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Home Price Index.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766763" y="1576388"/>
            <a:ext cx="7773988" cy="4518025"/>
          </a:xfrm>
          <a:custGeom>
            <a:avLst/>
            <a:gdLst>
              <a:gd name="T0" fmla="*/ 0 w 4897"/>
              <a:gd name="T1" fmla="*/ 2846 h 2846"/>
              <a:gd name="T2" fmla="*/ 4897 w 4897"/>
              <a:gd name="T3" fmla="*/ 2846 h 2846"/>
              <a:gd name="T4" fmla="*/ 0 w 4897"/>
              <a:gd name="T5" fmla="*/ 2371 h 2846"/>
              <a:gd name="T6" fmla="*/ 4897 w 4897"/>
              <a:gd name="T7" fmla="*/ 2371 h 2846"/>
              <a:gd name="T8" fmla="*/ 0 w 4897"/>
              <a:gd name="T9" fmla="*/ 1425 h 2846"/>
              <a:gd name="T10" fmla="*/ 4897 w 4897"/>
              <a:gd name="T11" fmla="*/ 1425 h 2846"/>
              <a:gd name="T12" fmla="*/ 0 w 4897"/>
              <a:gd name="T13" fmla="*/ 950 h 2846"/>
              <a:gd name="T14" fmla="*/ 4897 w 4897"/>
              <a:gd name="T15" fmla="*/ 950 h 2846"/>
              <a:gd name="T16" fmla="*/ 0 w 4897"/>
              <a:gd name="T17" fmla="*/ 475 h 2846"/>
              <a:gd name="T18" fmla="*/ 4897 w 4897"/>
              <a:gd name="T19" fmla="*/ 475 h 2846"/>
              <a:gd name="T20" fmla="*/ 0 w 4897"/>
              <a:gd name="T21" fmla="*/ 0 h 2846"/>
              <a:gd name="T22" fmla="*/ 4897 w 4897"/>
              <a:gd name="T23" fmla="*/ 0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97" h="2846">
                <a:moveTo>
                  <a:pt x="0" y="2846"/>
                </a:moveTo>
                <a:lnTo>
                  <a:pt x="4897" y="2846"/>
                </a:lnTo>
                <a:moveTo>
                  <a:pt x="0" y="2371"/>
                </a:moveTo>
                <a:lnTo>
                  <a:pt x="4897" y="2371"/>
                </a:lnTo>
                <a:moveTo>
                  <a:pt x="0" y="1425"/>
                </a:moveTo>
                <a:lnTo>
                  <a:pt x="4897" y="1425"/>
                </a:lnTo>
                <a:moveTo>
                  <a:pt x="0" y="950"/>
                </a:moveTo>
                <a:lnTo>
                  <a:pt x="4897" y="950"/>
                </a:lnTo>
                <a:moveTo>
                  <a:pt x="0" y="475"/>
                </a:moveTo>
                <a:lnTo>
                  <a:pt x="4897" y="475"/>
                </a:lnTo>
                <a:moveTo>
                  <a:pt x="0" y="0"/>
                </a:moveTo>
                <a:lnTo>
                  <a:pt x="4897" y="0"/>
                </a:lnTo>
              </a:path>
            </a:pathLst>
          </a:custGeom>
          <a:noFill/>
          <a:ln w="63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6763" y="1576388"/>
            <a:ext cx="7773988" cy="4518025"/>
          </a:xfrm>
          <a:prstGeom prst="rect">
            <a:avLst/>
          </a:pr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94521" y="2573338"/>
            <a:ext cx="320040" cy="2016125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29690" y="1804988"/>
            <a:ext cx="320040" cy="2784475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15465" y="2160588"/>
            <a:ext cx="320040" cy="2428875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001241" y="2114550"/>
            <a:ext cx="320040" cy="2474913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88603" y="2373313"/>
            <a:ext cx="320040" cy="2216150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974378" y="3635375"/>
            <a:ext cx="320040" cy="954088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947515" y="4357688"/>
            <a:ext cx="320040" cy="231775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26940" y="3765550"/>
            <a:ext cx="320040" cy="823913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912716" y="3649663"/>
            <a:ext cx="320040" cy="939800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00078" y="4454525"/>
            <a:ext cx="320040" cy="134938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885854" y="3590925"/>
            <a:ext cx="320040" cy="998538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71629" y="3571875"/>
            <a:ext cx="320040" cy="1017588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858990" y="3816350"/>
            <a:ext cx="320040" cy="773113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39839" y="3203575"/>
            <a:ext cx="365760" cy="138588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081358" y="4273550"/>
            <a:ext cx="365760" cy="315913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567133" y="4273550"/>
            <a:ext cx="365760" cy="315913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054495" y="3294063"/>
            <a:ext cx="365760" cy="1295400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540271" y="2889250"/>
            <a:ext cx="365760" cy="1700213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019696" y="4589463"/>
            <a:ext cx="365760" cy="1495425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992833" y="4589463"/>
            <a:ext cx="365760" cy="644525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5478608" y="4287838"/>
            <a:ext cx="365760" cy="301625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965970" y="2811463"/>
            <a:ext cx="365760" cy="1778000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451746" y="2752725"/>
            <a:ext cx="365760" cy="1836738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6937521" y="2508250"/>
            <a:ext cx="365760" cy="2081213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7424882" y="4570413"/>
            <a:ext cx="365760" cy="19050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904308" y="4016375"/>
            <a:ext cx="365760" cy="573088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723900" y="1576388"/>
            <a:ext cx="42863" cy="4518025"/>
          </a:xfrm>
          <a:custGeom>
            <a:avLst/>
            <a:gdLst>
              <a:gd name="T0" fmla="*/ 0 w 27"/>
              <a:gd name="T1" fmla="*/ 2846 h 2846"/>
              <a:gd name="T2" fmla="*/ 27 w 27"/>
              <a:gd name="T3" fmla="*/ 2846 h 2846"/>
              <a:gd name="T4" fmla="*/ 0 w 27"/>
              <a:gd name="T5" fmla="*/ 2371 h 2846"/>
              <a:gd name="T6" fmla="*/ 27 w 27"/>
              <a:gd name="T7" fmla="*/ 2371 h 2846"/>
              <a:gd name="T8" fmla="*/ 0 w 27"/>
              <a:gd name="T9" fmla="*/ 1900 h 2846"/>
              <a:gd name="T10" fmla="*/ 27 w 27"/>
              <a:gd name="T11" fmla="*/ 1900 h 2846"/>
              <a:gd name="T12" fmla="*/ 0 w 27"/>
              <a:gd name="T13" fmla="*/ 1425 h 2846"/>
              <a:gd name="T14" fmla="*/ 27 w 27"/>
              <a:gd name="T15" fmla="*/ 1425 h 2846"/>
              <a:gd name="T16" fmla="*/ 0 w 27"/>
              <a:gd name="T17" fmla="*/ 950 h 2846"/>
              <a:gd name="T18" fmla="*/ 27 w 27"/>
              <a:gd name="T19" fmla="*/ 950 h 2846"/>
              <a:gd name="T20" fmla="*/ 0 w 27"/>
              <a:gd name="T21" fmla="*/ 475 h 2846"/>
              <a:gd name="T22" fmla="*/ 27 w 27"/>
              <a:gd name="T23" fmla="*/ 475 h 2846"/>
              <a:gd name="T24" fmla="*/ 0 w 27"/>
              <a:gd name="T25" fmla="*/ 0 h 2846"/>
              <a:gd name="T26" fmla="*/ 27 w 27"/>
              <a:gd name="T27" fmla="*/ 0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46">
                <a:moveTo>
                  <a:pt x="0" y="2846"/>
                </a:moveTo>
                <a:lnTo>
                  <a:pt x="27" y="2846"/>
                </a:lnTo>
                <a:moveTo>
                  <a:pt x="0" y="2371"/>
                </a:moveTo>
                <a:lnTo>
                  <a:pt x="27" y="2371"/>
                </a:lnTo>
                <a:moveTo>
                  <a:pt x="0" y="1900"/>
                </a:moveTo>
                <a:lnTo>
                  <a:pt x="27" y="1900"/>
                </a:lnTo>
                <a:moveTo>
                  <a:pt x="0" y="1425"/>
                </a:moveTo>
                <a:lnTo>
                  <a:pt x="27" y="1425"/>
                </a:lnTo>
                <a:moveTo>
                  <a:pt x="0" y="950"/>
                </a:moveTo>
                <a:lnTo>
                  <a:pt x="27" y="950"/>
                </a:lnTo>
                <a:moveTo>
                  <a:pt x="0" y="475"/>
                </a:moveTo>
                <a:lnTo>
                  <a:pt x="27" y="475"/>
                </a:lnTo>
                <a:moveTo>
                  <a:pt x="0" y="0"/>
                </a:moveTo>
                <a:lnTo>
                  <a:pt x="27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66763" y="4592638"/>
            <a:ext cx="77739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1302704" y="3254375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3.7%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142636" y="4325938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0.8%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2628411" y="4324350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0.8%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3114186" y="3344863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3.4%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3599961" y="2940050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4.5%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4067638" y="5918200"/>
            <a:ext cx="3013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-4.0%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039188" y="5062538"/>
            <a:ext cx="3013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-1.7%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541473" y="4337050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0.8%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6027248" y="2862263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4.7%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6513023" y="2803525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4.9%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6998798" y="2562225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5.5%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7484573" y="4421188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295B8E"/>
                </a:solidFill>
                <a:effectLst/>
                <a:latin typeface="Arial" panose="020B0604020202020204" pitchFamily="34" charset="0"/>
              </a:rPr>
              <a:t>0.1%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95B8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7968761" y="4067175"/>
            <a:ext cx="26289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1.5%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393700" y="6011863"/>
            <a:ext cx="3317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-4%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393700" y="5256213"/>
            <a:ext cx="3317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-2%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441325" y="4505325"/>
            <a:ext cx="28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441325" y="3752850"/>
            <a:ext cx="28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6" name="Rectangle 56"/>
          <p:cNvSpPr>
            <a:spLocks noChangeArrowheads="1"/>
          </p:cNvSpPr>
          <p:nvPr/>
        </p:nvSpPr>
        <p:spPr bwMode="auto">
          <a:xfrm>
            <a:off x="441325" y="3000375"/>
            <a:ext cx="28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7" name="Rectangle 57"/>
          <p:cNvSpPr>
            <a:spLocks noChangeArrowheads="1"/>
          </p:cNvSpPr>
          <p:nvPr/>
        </p:nvSpPr>
        <p:spPr bwMode="auto">
          <a:xfrm>
            <a:off x="441325" y="2247900"/>
            <a:ext cx="28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98" name="Rectangle 58"/>
          <p:cNvSpPr>
            <a:spLocks noChangeArrowheads="1"/>
          </p:cNvSpPr>
          <p:nvPr/>
        </p:nvSpPr>
        <p:spPr bwMode="auto">
          <a:xfrm>
            <a:off x="441325" y="1492250"/>
            <a:ext cx="282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>
            <a:off x="1200294" y="2406939"/>
            <a:ext cx="26129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U.S.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>
            <a:off x="1913082" y="1631085"/>
            <a:ext cx="49372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Queens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>
            <a:off x="2467841" y="1991302"/>
            <a:ext cx="3735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Kings</a:t>
            </a:r>
            <a:endParaRPr kumimoji="0" lang="en-US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3" name="Rectangle 62"/>
          <p:cNvSpPr>
            <a:spLocks noChangeArrowheads="1"/>
          </p:cNvSpPr>
          <p:nvPr/>
        </p:nvSpPr>
        <p:spPr bwMode="auto">
          <a:xfrm>
            <a:off x="2967615" y="1935884"/>
            <a:ext cx="65723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Richmond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4" name="Rectangle 63"/>
          <p:cNvSpPr>
            <a:spLocks noChangeArrowheads="1"/>
          </p:cNvSpPr>
          <p:nvPr/>
        </p:nvSpPr>
        <p:spPr bwMode="auto">
          <a:xfrm>
            <a:off x="3496974" y="2206048"/>
            <a:ext cx="38953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Bronx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5" name="Rectangle 64"/>
          <p:cNvSpPr>
            <a:spLocks noChangeArrowheads="1"/>
          </p:cNvSpPr>
          <p:nvPr/>
        </p:nvSpPr>
        <p:spPr bwMode="auto">
          <a:xfrm>
            <a:off x="3974379" y="3459885"/>
            <a:ext cx="6732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Manhattan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6" name="Rectangle 65"/>
          <p:cNvSpPr>
            <a:spLocks noChangeArrowheads="1"/>
          </p:cNvSpPr>
          <p:nvPr/>
        </p:nvSpPr>
        <p:spPr bwMode="auto">
          <a:xfrm>
            <a:off x="4823547" y="4180321"/>
            <a:ext cx="52257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Fairfield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7" name="Rectangle 66"/>
          <p:cNvSpPr>
            <a:spLocks noChangeArrowheads="1"/>
          </p:cNvSpPr>
          <p:nvPr/>
        </p:nvSpPr>
        <p:spPr bwMode="auto">
          <a:xfrm>
            <a:off x="5323031" y="3570720"/>
            <a:ext cx="46487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Bergen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8" name="Rectangle 67"/>
          <p:cNvSpPr>
            <a:spLocks noChangeArrowheads="1"/>
          </p:cNvSpPr>
          <p:nvPr/>
        </p:nvSpPr>
        <p:spPr bwMode="auto">
          <a:xfrm>
            <a:off x="5874905" y="2621684"/>
            <a:ext cx="4712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Orange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9" name="Rectangle 68"/>
          <p:cNvSpPr>
            <a:spLocks noChangeArrowheads="1"/>
          </p:cNvSpPr>
          <p:nvPr/>
        </p:nvSpPr>
        <p:spPr bwMode="auto">
          <a:xfrm>
            <a:off x="6428943" y="2552412"/>
            <a:ext cx="49372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Putnam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0" name="Rectangle 69"/>
          <p:cNvSpPr>
            <a:spLocks noChangeArrowheads="1"/>
          </p:cNvSpPr>
          <p:nvPr/>
        </p:nvSpPr>
        <p:spPr bwMode="auto">
          <a:xfrm>
            <a:off x="6828127" y="2323812"/>
            <a:ext cx="60753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Dutchess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1" name="Rectangle 70"/>
          <p:cNvSpPr>
            <a:spLocks noChangeArrowheads="1"/>
          </p:cNvSpPr>
          <p:nvPr/>
        </p:nvSpPr>
        <p:spPr bwMode="auto">
          <a:xfrm>
            <a:off x="7362393" y="3383684"/>
            <a:ext cx="60593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Rockland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2" name="Rectangle 71"/>
          <p:cNvSpPr>
            <a:spLocks noChangeArrowheads="1"/>
          </p:cNvSpPr>
          <p:nvPr/>
        </p:nvSpPr>
        <p:spPr bwMode="auto">
          <a:xfrm>
            <a:off x="7719148" y="3633066"/>
            <a:ext cx="8031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Westchester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740584" y="5167746"/>
            <a:ext cx="2619503" cy="8072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Rectangle 111"/>
          <p:cNvSpPr>
            <a:spLocks noChangeArrowheads="1"/>
          </p:cNvSpPr>
          <p:nvPr/>
        </p:nvSpPr>
        <p:spPr bwMode="auto">
          <a:xfrm>
            <a:off x="5910515" y="5611855"/>
            <a:ext cx="266054" cy="237812"/>
          </a:xfrm>
          <a:prstGeom prst="rect">
            <a:avLst/>
          </a:prstGeom>
          <a:solidFill>
            <a:srgbClr val="295B8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50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Rectangle 111"/>
          <p:cNvSpPr>
            <a:spLocks noChangeArrowheads="1"/>
          </p:cNvSpPr>
          <p:nvPr/>
        </p:nvSpPr>
        <p:spPr bwMode="auto">
          <a:xfrm>
            <a:off x="5910572" y="5287243"/>
            <a:ext cx="266054" cy="237812"/>
          </a:xfrm>
          <a:prstGeom prst="rect">
            <a:avLst/>
          </a:prstGeom>
          <a:solidFill>
            <a:srgbClr val="BEC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50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62960" y="5280896"/>
            <a:ext cx="231602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Five Years Change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(Nov13-Nov18</a:t>
            </a:r>
            <a:r>
              <a:rPr kumimoji="0" lang="en-US" sz="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Annualized)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162676" y="5627606"/>
            <a:ext cx="2222265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(Nov18-Nov19)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>
            <a:off x="4949313" y="1749859"/>
            <a:ext cx="3335705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977639" y="1624870"/>
            <a:ext cx="149329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Nearby Counties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0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3" grpId="0"/>
      <p:bldP spid="44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4100" grpId="0"/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150" grpId="0" animBg="1"/>
      <p:bldP spid="153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999">
            <a:lumMod val="20000"/>
            <a:lumOff val="80000"/>
          </a:srgbClr>
        </a:solidFill>
        <a:ln w="9525" cap="flat" cmpd="sng" algn="ctr">
          <a:solidFill>
            <a:srgbClr val="009999">
              <a:lumMod val="75000"/>
            </a:srgbClr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onomic-snapsh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Unclassified">
  <a:themeElements>
    <a:clrScheme name="Custom 1">
      <a:dk1>
        <a:srgbClr val="4F5052"/>
      </a:dk1>
      <a:lt1>
        <a:sysClr val="window" lastClr="FFFFFF"/>
      </a:lt1>
      <a:dk2>
        <a:srgbClr val="045B8F"/>
      </a:dk2>
      <a:lt2>
        <a:srgbClr val="986828"/>
      </a:lt2>
      <a:accent1>
        <a:srgbClr val="FF0000"/>
      </a:accent1>
      <a:accent2>
        <a:srgbClr val="333399"/>
      </a:accent2>
      <a:accent3>
        <a:srgbClr val="008000"/>
      </a:accent3>
      <a:accent4>
        <a:srgbClr val="800080"/>
      </a:accent4>
      <a:accent5>
        <a:srgbClr val="FF6600"/>
      </a:accent5>
      <a:accent6>
        <a:srgbClr val="009999"/>
      </a:accent6>
      <a:hlink>
        <a:srgbClr val="272829"/>
      </a:hlink>
      <a:folHlink>
        <a:srgbClr val="272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999">
            <a:lumMod val="20000"/>
            <a:lumOff val="80000"/>
          </a:srgbClr>
        </a:solidFill>
        <a:ln w="9525" cap="flat" cmpd="sng" algn="ctr">
          <a:solidFill>
            <a:srgbClr val="009999">
              <a:lumMod val="75000"/>
            </a:srgbClr>
          </a:solidFill>
          <a:prstDash val="solid"/>
        </a:ln>
        <a:effectLst/>
      </a:spPr>
      <a:bodyPr rtlCol="0" anchor="ctr"/>
      <a:lstStyle>
        <a:defPPr algn="ctr">
          <a:defRPr kern="0">
            <a:solidFill>
              <a:prstClr val="white"/>
            </a:solidFill>
          </a:defRPr>
        </a:defPPr>
      </a:lstStyle>
    </a:spDef>
    <a:lnDef>
      <a:spPr>
        <a:ln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Unclassified">
  <a:themeElements>
    <a:clrScheme name="Custom 1">
      <a:dk1>
        <a:srgbClr val="4F5052"/>
      </a:dk1>
      <a:lt1>
        <a:sysClr val="window" lastClr="FFFFFF"/>
      </a:lt1>
      <a:dk2>
        <a:srgbClr val="045B8F"/>
      </a:dk2>
      <a:lt2>
        <a:srgbClr val="986828"/>
      </a:lt2>
      <a:accent1>
        <a:srgbClr val="FF0000"/>
      </a:accent1>
      <a:accent2>
        <a:srgbClr val="333399"/>
      </a:accent2>
      <a:accent3>
        <a:srgbClr val="008000"/>
      </a:accent3>
      <a:accent4>
        <a:srgbClr val="800080"/>
      </a:accent4>
      <a:accent5>
        <a:srgbClr val="FF6600"/>
      </a:accent5>
      <a:accent6>
        <a:srgbClr val="009999"/>
      </a:accent6>
      <a:hlink>
        <a:srgbClr val="272829"/>
      </a:hlink>
      <a:folHlink>
        <a:srgbClr val="272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999">
            <a:lumMod val="20000"/>
            <a:lumOff val="80000"/>
          </a:srgbClr>
        </a:solidFill>
        <a:ln w="9525" cap="flat" cmpd="sng" algn="ctr">
          <a:solidFill>
            <a:srgbClr val="009999">
              <a:lumMod val="75000"/>
            </a:srgbClr>
          </a:solidFill>
          <a:prstDash val="solid"/>
        </a:ln>
        <a:effectLst/>
      </a:spPr>
      <a:bodyPr rtlCol="0" anchor="ctr"/>
      <a:lstStyle>
        <a:defPPr algn="ctr">
          <a:defRPr kern="0">
            <a:solidFill>
              <a:prstClr val="white"/>
            </a:solidFill>
          </a:defRPr>
        </a:defPPr>
      </a:lstStyle>
    </a:spDef>
    <a:lnDef>
      <a:spPr>
        <a:ln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Unclassified">
  <a:themeElements>
    <a:clrScheme name="Custom 1">
      <a:dk1>
        <a:srgbClr val="4F5052"/>
      </a:dk1>
      <a:lt1>
        <a:sysClr val="window" lastClr="FFFFFF"/>
      </a:lt1>
      <a:dk2>
        <a:srgbClr val="045B8F"/>
      </a:dk2>
      <a:lt2>
        <a:srgbClr val="986828"/>
      </a:lt2>
      <a:accent1>
        <a:srgbClr val="FF0000"/>
      </a:accent1>
      <a:accent2>
        <a:srgbClr val="333399"/>
      </a:accent2>
      <a:accent3>
        <a:srgbClr val="008000"/>
      </a:accent3>
      <a:accent4>
        <a:srgbClr val="800080"/>
      </a:accent4>
      <a:accent5>
        <a:srgbClr val="FF6600"/>
      </a:accent5>
      <a:accent6>
        <a:srgbClr val="009999"/>
      </a:accent6>
      <a:hlink>
        <a:srgbClr val="272829"/>
      </a:hlink>
      <a:folHlink>
        <a:srgbClr val="272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999">
            <a:lumMod val="20000"/>
            <a:lumOff val="80000"/>
          </a:srgbClr>
        </a:solidFill>
        <a:ln w="9525" cap="flat" cmpd="sng" algn="ctr">
          <a:solidFill>
            <a:srgbClr val="009999">
              <a:lumMod val="75000"/>
            </a:srgbClr>
          </a:solidFill>
          <a:prstDash val="solid"/>
        </a:ln>
        <a:effectLst/>
      </a:spPr>
      <a:bodyPr rtlCol="0" anchor="ctr"/>
      <a:lstStyle>
        <a:defPPr algn="ctr">
          <a:defRPr kern="0">
            <a:solidFill>
              <a:prstClr val="white"/>
            </a:solidFill>
          </a:defRPr>
        </a:defPPr>
      </a:lstStyle>
    </a:spDef>
    <a:lnDef>
      <a:spPr>
        <a:ln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JonTheme</Template>
  <TotalTime>0</TotalTime>
  <Words>1144</Words>
  <Application>Microsoft Office PowerPoint</Application>
  <PresentationFormat>On-screen Show (4:3)</PresentationFormat>
  <Paragraphs>396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</vt:lpstr>
      <vt:lpstr>Calibri</vt:lpstr>
      <vt:lpstr>Helvetica LT Std</vt:lpstr>
      <vt:lpstr>Helvetica LT Std Cond Blk</vt:lpstr>
      <vt:lpstr>Helvetica LT Std Light</vt:lpstr>
      <vt:lpstr>HelveticaNeueLT Std</vt:lpstr>
      <vt:lpstr>HelveticaNeueLT Std Med</vt:lpstr>
      <vt:lpstr>HelveticaNeueLT Std Thin</vt:lpstr>
      <vt:lpstr>Lucida Grande</vt:lpstr>
      <vt:lpstr>Times New Roman</vt:lpstr>
      <vt:lpstr>Wingdings</vt:lpstr>
      <vt:lpstr>1_Default Design</vt:lpstr>
      <vt:lpstr>2_Default Design</vt:lpstr>
      <vt:lpstr>economic-snapshot</vt:lpstr>
      <vt:lpstr>1_Office Theme</vt:lpstr>
      <vt:lpstr>2_Unclassified</vt:lpstr>
      <vt:lpstr>3_Unclassified</vt:lpstr>
      <vt:lpstr>4_Unclassified</vt:lpstr>
      <vt:lpstr>Office Theme</vt:lpstr>
      <vt:lpstr>9_Office Theme</vt:lpstr>
      <vt:lpstr>Microsoft Excel Chart</vt:lpstr>
      <vt:lpstr>Photo Editor Photo</vt:lpstr>
      <vt:lpstr>Economic Conditions in the Region</vt:lpstr>
      <vt:lpstr>PowerPoint Presentation</vt:lpstr>
      <vt:lpstr>PowerPoint Presentation</vt:lpstr>
      <vt:lpstr>Unemployment Rates</vt:lpstr>
      <vt:lpstr>PowerPoint Presentation</vt:lpstr>
      <vt:lpstr>Regional Employment Trends </vt:lpstr>
      <vt:lpstr>Regional Employment Trends </vt:lpstr>
      <vt:lpstr>PowerPoint Presentation</vt:lpstr>
      <vt:lpstr>PowerPoint Presentation</vt:lpstr>
      <vt:lpstr>PowerPoint Presentation</vt:lpstr>
      <vt:lpstr>NYC Securities 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Our Analysis of the NY/PA Border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2019-12-13T16:37:41Z</dcterms:created>
  <dcterms:modified xsi:type="dcterms:W3CDTF">2020-01-15T20:52:53Z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132e6798-51fd-470a-a3c0-44500fb7d4ff</vt:lpwstr>
  </property>
</Properties>
</file>